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7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handoutMasterIdLst>
    <p:handoutMasterId r:id="rId33"/>
  </p:handoutMasterIdLst>
  <p:sldIdLst>
    <p:sldId id="256" r:id="rId2"/>
    <p:sldId id="324" r:id="rId3"/>
    <p:sldId id="302" r:id="rId4"/>
    <p:sldId id="303" r:id="rId5"/>
    <p:sldId id="298" r:id="rId6"/>
    <p:sldId id="300" r:id="rId7"/>
    <p:sldId id="305" r:id="rId8"/>
    <p:sldId id="304" r:id="rId9"/>
    <p:sldId id="265" r:id="rId10"/>
    <p:sldId id="306" r:id="rId11"/>
    <p:sldId id="307" r:id="rId12"/>
    <p:sldId id="308" r:id="rId13"/>
    <p:sldId id="325" r:id="rId14"/>
    <p:sldId id="310" r:id="rId15"/>
    <p:sldId id="314" r:id="rId16"/>
    <p:sldId id="311" r:id="rId17"/>
    <p:sldId id="313" r:id="rId18"/>
    <p:sldId id="312" r:id="rId19"/>
    <p:sldId id="315" r:id="rId20"/>
    <p:sldId id="301" r:id="rId21"/>
    <p:sldId id="326" r:id="rId22"/>
    <p:sldId id="327" r:id="rId23"/>
    <p:sldId id="316" r:id="rId24"/>
    <p:sldId id="320" r:id="rId25"/>
    <p:sldId id="328" r:id="rId26"/>
    <p:sldId id="319" r:id="rId27"/>
    <p:sldId id="330" r:id="rId28"/>
    <p:sldId id="329" r:id="rId29"/>
    <p:sldId id="322" r:id="rId30"/>
    <p:sldId id="323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3" autoAdjust="0"/>
    <p:restoredTop sz="94634" autoAdjust="0"/>
  </p:normalViewPr>
  <p:slideViewPr>
    <p:cSldViewPr>
      <p:cViewPr varScale="1">
        <p:scale>
          <a:sx n="107" d="100"/>
          <a:sy n="107" d="100"/>
        </p:scale>
        <p:origin x="-944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486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handoutMaster" Target="handoutMasters/handout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88A4E2-0901-6C43-91EE-3E292BF8B266}" type="datetimeFigureOut">
              <a:rPr lang="en-US" smtClean="0"/>
              <a:t>5/16/17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7AC85A-7403-D044-B0E3-381B1C987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5944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CDEA1D-9CEB-7D47-8ED4-1D04968C1ED1}" type="datetimeFigureOut">
              <a:rPr lang="en-US" smtClean="0"/>
              <a:t>5/16/17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727052-EF7C-6E4A-B16A-3F95C01D6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16642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27052-EF7C-6E4A-B16A-3F95C01D69E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405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27052-EF7C-6E4A-B16A-3F95C01D69E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5610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27052-EF7C-6E4A-B16A-3F95C01D69E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5610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27052-EF7C-6E4A-B16A-3F95C01D69E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5610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27052-EF7C-6E4A-B16A-3F95C01D69E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0400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27052-EF7C-6E4A-B16A-3F95C01D69E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0400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27052-EF7C-6E4A-B16A-3F95C01D69E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0400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27052-EF7C-6E4A-B16A-3F95C01D69E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0400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27052-EF7C-6E4A-B16A-3F95C01D69E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0400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27052-EF7C-6E4A-B16A-3F95C01D69E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0400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27052-EF7C-6E4A-B16A-3F95C01D69E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040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27052-EF7C-6E4A-B16A-3F95C01D69E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0400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is a P-Skyline query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27052-EF7C-6E4A-B16A-3F95C01D69E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0400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27052-EF7C-6E4A-B16A-3F95C01D69E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0400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27052-EF7C-6E4A-B16A-3F95C01D69E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0400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27052-EF7C-6E4A-B16A-3F95C01D69E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0400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27052-EF7C-6E4A-B16A-3F95C01D69E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0400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27052-EF7C-6E4A-B16A-3F95C01D69E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0400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27052-EF7C-6E4A-B16A-3F95C01D69E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0400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27052-EF7C-6E4A-B16A-3F95C01D69E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0400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27052-EF7C-6E4A-B16A-3F95C01D69E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0400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27052-EF7C-6E4A-B16A-3F95C01D69E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0400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27052-EF7C-6E4A-B16A-3F95C01D69E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5610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27052-EF7C-6E4A-B16A-3F95C01D69E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0400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27052-EF7C-6E4A-B16A-3F95C01D69E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5610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27052-EF7C-6E4A-B16A-3F95C01D69E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561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27052-EF7C-6E4A-B16A-3F95C01D69E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5610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27052-EF7C-6E4A-B16A-3F95C01D69E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0400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27052-EF7C-6E4A-B16A-3F95C01D69E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0400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is a P-Skyline query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27052-EF7C-6E4A-B16A-3F95C01D69E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040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066800"/>
            <a:ext cx="8686800" cy="1600200"/>
          </a:xfrm>
          <a:solidFill>
            <a:schemeClr val="bg1"/>
          </a:solidFill>
        </p:spPr>
        <p:txBody>
          <a:bodyPr/>
          <a:lstStyle>
            <a:lvl1pPr>
              <a:defRPr sz="2800">
                <a:solidFill>
                  <a:srgbClr val="00006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505200"/>
            <a:ext cx="8686800" cy="2133600"/>
          </a:xfrm>
        </p:spPr>
        <p:txBody>
          <a:bodyPr/>
          <a:lstStyle>
            <a:lvl1pPr marL="0" indent="0" algn="ctr">
              <a:buNone/>
              <a:defRPr sz="1600" b="0">
                <a:solidFill>
                  <a:srgbClr val="000066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787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01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654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892FE9-4BF2-4493-AB68-67A173B86234}" type="slidenum">
              <a:rPr lang="en-US" altLang="en-US" sz="240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985030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6F17ADE-36DA-4360-9B2F-7F680E5DBD62}" type="slidenum">
              <a:rPr lang="en-US" sz="240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4566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BCDB75F-B70F-4EEA-98F4-316A3C00747F}" type="slidenum">
              <a:rPr lang="en-US" sz="240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745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66"/>
          </a:solidFill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rgbClr val="000066"/>
              </a:buClr>
              <a:buSzPct val="100000"/>
              <a:buFont typeface="Georgia" panose="02040502050405020303" pitchFamily="18" charset="0"/>
              <a:buChar char="●"/>
              <a:defRPr>
                <a:solidFill>
                  <a:srgbClr val="000066"/>
                </a:solidFill>
              </a:defRPr>
            </a:lvl1pPr>
            <a:lvl2pPr>
              <a:defRPr>
                <a:solidFill>
                  <a:srgbClr val="000066"/>
                </a:solidFill>
              </a:defRPr>
            </a:lvl2pPr>
            <a:lvl3pPr>
              <a:defRPr>
                <a:solidFill>
                  <a:srgbClr val="000066"/>
                </a:solidFill>
              </a:defRPr>
            </a:lvl3pPr>
            <a:lvl4pPr>
              <a:defRPr>
                <a:solidFill>
                  <a:srgbClr val="000066"/>
                </a:solidFill>
              </a:defRPr>
            </a:lvl4pPr>
            <a:lvl5pP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026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5213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886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788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779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5303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1311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2821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143000"/>
            <a:ext cx="86868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428" y="6492875"/>
            <a:ext cx="45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8B9EA7B8-EFE1-4140-ADC1-18B4A3AD44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789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Georgia" panose="02040502050405020303" pitchFamily="18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Font typeface="Wingdings" pitchFamily="2" charset="2"/>
        <a:buChar char="Ø"/>
        <a:defRPr sz="2000" b="1">
          <a:solidFill>
            <a:schemeClr val="accent2"/>
          </a:solidFill>
          <a:latin typeface="Georgia" panose="02040502050405020303" pitchFamily="18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Font typeface="Wingdings" pitchFamily="2" charset="2"/>
        <a:buChar char="§"/>
        <a:defRPr sz="2000" b="0">
          <a:solidFill>
            <a:schemeClr val="accent2"/>
          </a:solidFill>
          <a:latin typeface="Georgia" panose="02040502050405020303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Font typeface="Wingdings" pitchFamily="2" charset="2"/>
        <a:buChar char="Ø"/>
        <a:defRPr sz="1800" b="0">
          <a:solidFill>
            <a:schemeClr val="accent2"/>
          </a:solidFill>
          <a:latin typeface="Georgia" panose="02040502050405020303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Wingdings 2" pitchFamily="18" charset="2"/>
        <a:buChar char="¢"/>
        <a:defRPr sz="2000">
          <a:solidFill>
            <a:schemeClr val="accent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Wingdings 2" pitchFamily="18" charset="2"/>
        <a:buChar char="¢"/>
        <a:defRPr sz="2000">
          <a:solidFill>
            <a:schemeClr val="accent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Wingdings 2" pitchFamily="18" charset="2"/>
        <a:buChar char="¢"/>
        <a:defRPr sz="2000">
          <a:solidFill>
            <a:schemeClr val="accent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Wingdings 2" pitchFamily="18" charset="2"/>
        <a:buChar char="¢"/>
        <a:defRPr sz="2000">
          <a:solidFill>
            <a:schemeClr val="accent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Wingdings 2" pitchFamily="18" charset="2"/>
        <a:buChar char="¢"/>
        <a:defRPr sz="2000">
          <a:solidFill>
            <a:schemeClr val="accent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Wingdings 2" pitchFamily="18" charset="2"/>
        <a:buChar char="¢"/>
        <a:defRPr sz="2000">
          <a:solidFill>
            <a:schemeClr val="accent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4.emf"/><Relationship Id="rId5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emf"/><Relationship Id="rId5" Type="http://schemas.openxmlformats.org/officeDocument/2006/relationships/image" Target="../media/image3.emf"/><Relationship Id="rId6" Type="http://schemas.openxmlformats.org/officeDocument/2006/relationships/image" Target="../media/image4.emf"/><Relationship Id="rId7" Type="http://schemas.openxmlformats.org/officeDocument/2006/relationships/image" Target="../media/image5.png"/><Relationship Id="rId8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9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3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emf"/><Relationship Id="rId5" Type="http://schemas.openxmlformats.org/officeDocument/2006/relationships/image" Target="../media/image3.emf"/><Relationship Id="rId6" Type="http://schemas.openxmlformats.org/officeDocument/2006/relationships/image" Target="../media/image4.emf"/><Relationship Id="rId7" Type="http://schemas.openxmlformats.org/officeDocument/2006/relationships/image" Target="../media/image5.png"/><Relationship Id="rId8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emf"/><Relationship Id="rId5" Type="http://schemas.openxmlformats.org/officeDocument/2006/relationships/image" Target="../media/image3.emf"/><Relationship Id="rId6" Type="http://schemas.openxmlformats.org/officeDocument/2006/relationships/image" Target="../media/image4.emf"/><Relationship Id="rId7" Type="http://schemas.openxmlformats.org/officeDocument/2006/relationships/image" Target="../media/image5.png"/><Relationship Id="rId8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emf"/><Relationship Id="rId5" Type="http://schemas.openxmlformats.org/officeDocument/2006/relationships/image" Target="../media/image3.emf"/><Relationship Id="rId6" Type="http://schemas.openxmlformats.org/officeDocument/2006/relationships/image" Target="../media/image4.emf"/><Relationship Id="rId7" Type="http://schemas.openxmlformats.org/officeDocument/2006/relationships/image" Target="../media/image5.png"/><Relationship Id="rId8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6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4" Type="http://schemas.openxmlformats.org/officeDocument/2006/relationships/image" Target="../media/image37.emf"/><Relationship Id="rId5" Type="http://schemas.openxmlformats.org/officeDocument/2006/relationships/image" Target="../media/image38.emf"/><Relationship Id="rId6" Type="http://schemas.openxmlformats.org/officeDocument/2006/relationships/image" Target="../media/image39.emf"/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4" Type="http://schemas.openxmlformats.org/officeDocument/2006/relationships/image" Target="../media/image40.emf"/><Relationship Id="rId5" Type="http://schemas.openxmlformats.org/officeDocument/2006/relationships/image" Target="../media/image41.emf"/><Relationship Id="rId1" Type="http://schemas.openxmlformats.org/officeDocument/2006/relationships/themeOverride" Target="../theme/themeOverride2.xml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5" Type="http://schemas.openxmlformats.org/officeDocument/2006/relationships/image" Target="../media/image9.emf"/><Relationship Id="rId6" Type="http://schemas.openxmlformats.org/officeDocument/2006/relationships/image" Target="../media/image10.emf"/><Relationship Id="rId7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5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2.emf"/><Relationship Id="rId5" Type="http://schemas.openxmlformats.org/officeDocument/2006/relationships/image" Target="../media/image16.emf"/><Relationship Id="rId6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6.emf"/><Relationship Id="rId5" Type="http://schemas.openxmlformats.org/officeDocument/2006/relationships/image" Target="../media/image12.emf"/><Relationship Id="rId6" Type="http://schemas.openxmlformats.org/officeDocument/2006/relationships/image" Target="../media/image18.emf"/><Relationship Id="rId7" Type="http://schemas.openxmlformats.org/officeDocument/2006/relationships/image" Target="../media/image19.emf"/><Relationship Id="rId8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emf"/><Relationship Id="rId5" Type="http://schemas.openxmlformats.org/officeDocument/2006/relationships/image" Target="../media/image3.emf"/><Relationship Id="rId6" Type="http://schemas.openxmlformats.org/officeDocument/2006/relationships/image" Target="../media/image4.emf"/><Relationship Id="rId7" Type="http://schemas.openxmlformats.org/officeDocument/2006/relationships/image" Target="../media/image5.png"/><Relationship Id="rId8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emf"/><Relationship Id="rId5" Type="http://schemas.openxmlformats.org/officeDocument/2006/relationships/image" Target="../media/image3.emf"/><Relationship Id="rId6" Type="http://schemas.openxmlformats.org/officeDocument/2006/relationships/image" Target="../media/image4.emf"/><Relationship Id="rId7" Type="http://schemas.openxmlformats.org/officeDocument/2006/relationships/image" Target="../media/image5.png"/><Relationship Id="rId8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1.emf"/><Relationship Id="rId5" Type="http://schemas.openxmlformats.org/officeDocument/2006/relationships/image" Target="../media/image2.emf"/><Relationship Id="rId6" Type="http://schemas.openxmlformats.org/officeDocument/2006/relationships/image" Target="../media/image3.emf"/><Relationship Id="rId7" Type="http://schemas.openxmlformats.org/officeDocument/2006/relationships/image" Target="../media/image4.emf"/><Relationship Id="rId8" Type="http://schemas.openxmlformats.org/officeDocument/2006/relationships/image" Target="../media/image14.emf"/><Relationship Id="rId9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4495800"/>
            <a:ext cx="2590800" cy="762000"/>
          </a:xfrm>
        </p:spPr>
        <p:txBody>
          <a:bodyPr/>
          <a:lstStyle/>
          <a:p>
            <a:r>
              <a:rPr lang="en-US" sz="2000" dirty="0" err="1" smtClean="0"/>
              <a:t>Niccol</a:t>
            </a:r>
            <a:r>
              <a:rPr lang="it-IT" sz="2000" dirty="0" err="1"/>
              <a:t>ò</a:t>
            </a:r>
            <a:r>
              <a:rPr lang="en-US" sz="2000" dirty="0" smtClean="0"/>
              <a:t> Meneghetti</a:t>
            </a:r>
          </a:p>
          <a:p>
            <a:r>
              <a:rPr lang="en-US" sz="2000" i="1" dirty="0" smtClean="0"/>
              <a:t>HPE </a:t>
            </a:r>
            <a:r>
              <a:rPr lang="en-US" sz="2000" i="1" dirty="0" err="1" smtClean="0"/>
              <a:t>Vertica</a:t>
            </a:r>
            <a:endParaRPr lang="en-US" sz="2000" i="1" dirty="0" smtClean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4" name="Subtitle 2"/>
          <p:cNvSpPr txBox="1">
            <a:spLocks/>
          </p:cNvSpPr>
          <p:nvPr/>
        </p:nvSpPr>
        <p:spPr bwMode="auto">
          <a:xfrm>
            <a:off x="3390900" y="4495800"/>
            <a:ext cx="2133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Font typeface="Wingdings" pitchFamily="2" charset="2"/>
              <a:buNone/>
              <a:defRPr sz="1600" b="0">
                <a:solidFill>
                  <a:srgbClr val="000066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Font typeface="Wingdings" pitchFamily="2" charset="2"/>
              <a:buNone/>
              <a:defRPr sz="2000" b="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Font typeface="Wingdings" pitchFamily="2" charset="2"/>
              <a:buNone/>
              <a:defRPr sz="1800" b="0">
                <a:solidFill>
                  <a:schemeClr val="accent2"/>
                </a:solidFill>
                <a:latin typeface="Georgia" panose="02040502050405020303" pitchFamily="18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 2" pitchFamily="18" charset="2"/>
              <a:buNone/>
              <a:defRPr sz="2000">
                <a:solidFill>
                  <a:schemeClr val="accent2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 2" pitchFamily="18" charset="2"/>
              <a:buNone/>
              <a:defRPr sz="2000">
                <a:solidFill>
                  <a:schemeClr val="accent2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 2" pitchFamily="18" charset="2"/>
              <a:buNone/>
              <a:defRPr sz="2000">
                <a:solidFill>
                  <a:schemeClr val="accent2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 2" pitchFamily="18" charset="2"/>
              <a:buNone/>
              <a:defRPr sz="2000">
                <a:solidFill>
                  <a:schemeClr val="accent2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 2" pitchFamily="18" charset="2"/>
              <a:buNone/>
              <a:defRPr sz="2000">
                <a:solidFill>
                  <a:schemeClr val="accent2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 2" pitchFamily="18" charset="2"/>
              <a:buNone/>
              <a:defRPr sz="2000">
                <a:solidFill>
                  <a:schemeClr val="accent2"/>
                </a:solidFill>
                <a:latin typeface="+mn-lt"/>
              </a:defRPr>
            </a:lvl9pPr>
          </a:lstStyle>
          <a:p>
            <a:r>
              <a:rPr lang="en-US" sz="2000" dirty="0" smtClean="0"/>
              <a:t>Oliver Kennedy</a:t>
            </a:r>
          </a:p>
          <a:p>
            <a:r>
              <a:rPr lang="en-US" sz="2000" i="1" dirty="0" smtClean="0"/>
              <a:t>SUNY Buffalo</a:t>
            </a:r>
            <a:endParaRPr lang="en-US" sz="2000" i="1" dirty="0"/>
          </a:p>
        </p:txBody>
      </p:sp>
      <p:sp>
        <p:nvSpPr>
          <p:cNvPr id="6" name="Subtitle 2"/>
          <p:cNvSpPr txBox="1">
            <a:spLocks/>
          </p:cNvSpPr>
          <p:nvPr/>
        </p:nvSpPr>
        <p:spPr bwMode="auto">
          <a:xfrm>
            <a:off x="5791200" y="4495800"/>
            <a:ext cx="285674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Font typeface="Wingdings" pitchFamily="2" charset="2"/>
              <a:buNone/>
              <a:defRPr sz="1600" b="0">
                <a:solidFill>
                  <a:srgbClr val="000066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Font typeface="Wingdings" pitchFamily="2" charset="2"/>
              <a:buNone/>
              <a:defRPr sz="2000" b="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Font typeface="Wingdings" pitchFamily="2" charset="2"/>
              <a:buNone/>
              <a:defRPr sz="1800" b="0">
                <a:solidFill>
                  <a:schemeClr val="accent2"/>
                </a:solidFill>
                <a:latin typeface="Georgia" panose="02040502050405020303" pitchFamily="18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 2" pitchFamily="18" charset="2"/>
              <a:buNone/>
              <a:defRPr sz="2000">
                <a:solidFill>
                  <a:schemeClr val="accent2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 2" pitchFamily="18" charset="2"/>
              <a:buNone/>
              <a:defRPr sz="2000">
                <a:solidFill>
                  <a:schemeClr val="accent2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 2" pitchFamily="18" charset="2"/>
              <a:buNone/>
              <a:defRPr sz="2000">
                <a:solidFill>
                  <a:schemeClr val="accent2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 2" pitchFamily="18" charset="2"/>
              <a:buNone/>
              <a:defRPr sz="2000">
                <a:solidFill>
                  <a:schemeClr val="accent2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 2" pitchFamily="18" charset="2"/>
              <a:buNone/>
              <a:defRPr sz="2000">
                <a:solidFill>
                  <a:schemeClr val="accent2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 2" pitchFamily="18" charset="2"/>
              <a:buNone/>
              <a:defRPr sz="2000">
                <a:solidFill>
                  <a:schemeClr val="accent2"/>
                </a:solidFill>
                <a:latin typeface="+mn-lt"/>
              </a:defRPr>
            </a:lvl9pPr>
          </a:lstStyle>
          <a:p>
            <a:r>
              <a:rPr lang="en-US" sz="2000" dirty="0" smtClean="0"/>
              <a:t>Wolfgang </a:t>
            </a:r>
            <a:r>
              <a:rPr lang="en-US" sz="2000" dirty="0" err="1" smtClean="0"/>
              <a:t>Gatterbauer</a:t>
            </a:r>
            <a:endParaRPr lang="en-US" sz="2000" dirty="0" smtClean="0"/>
          </a:p>
          <a:p>
            <a:r>
              <a:rPr lang="en-US" sz="2000" i="1" dirty="0" smtClean="0"/>
              <a:t>Carnegie Mellon University</a:t>
            </a:r>
          </a:p>
          <a:p>
            <a:endParaRPr lang="en-US" sz="2000" dirty="0" smtClean="0"/>
          </a:p>
          <a:p>
            <a:endParaRPr lang="en-US" sz="2000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0" y="0"/>
            <a:ext cx="9144000" cy="373380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pitchFamily="18" charset="0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pitchFamily="18" charset="0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pitchFamily="18" charset="0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r>
              <a:rPr lang="en-US" sz="6000" b="1" dirty="0"/>
              <a:t>Beta Probabilistic </a:t>
            </a:r>
            <a:endParaRPr lang="en-US" sz="6000" b="1" dirty="0" smtClean="0"/>
          </a:p>
          <a:p>
            <a:r>
              <a:rPr lang="en-US" sz="6000" b="1" dirty="0" smtClean="0"/>
              <a:t>Databases</a:t>
            </a:r>
            <a:r>
              <a:rPr lang="en-US" sz="6600" b="1" dirty="0"/>
              <a:t/>
            </a:r>
            <a:br>
              <a:rPr lang="en-US" sz="6600" b="1" dirty="0"/>
            </a:br>
            <a:r>
              <a:rPr lang="en-US" sz="1800" b="1" dirty="0"/>
              <a:t> </a:t>
            </a:r>
            <a:r>
              <a:rPr lang="en-US" sz="5400" b="1" dirty="0"/>
              <a:t/>
            </a:r>
            <a:br>
              <a:rPr lang="en-US" sz="5400" b="1" dirty="0"/>
            </a:br>
            <a:r>
              <a:rPr lang="en-US" sz="2400" dirty="0"/>
              <a:t>A Scalable Approach to Belief Updating and Parameter </a:t>
            </a:r>
            <a:r>
              <a:rPr lang="en-US" sz="2400" dirty="0" smtClean="0"/>
              <a:t>Learning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56941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Background: </a:t>
            </a:r>
            <a:r>
              <a:rPr lang="en-US" dirty="0" smtClean="0"/>
              <a:t>The Beta Distribution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105400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pPr lvl="5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2743200"/>
            <a:ext cx="5285927" cy="4038600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1143000" y="1066800"/>
            <a:ext cx="1837650" cy="1575376"/>
            <a:chOff x="981750" y="1905000"/>
            <a:chExt cx="1837650" cy="1575376"/>
          </a:xfrm>
        </p:grpSpPr>
        <p:sp>
          <p:nvSpPr>
            <p:cNvPr id="16" name="Oval 15"/>
            <p:cNvSpPr/>
            <p:nvPr/>
          </p:nvSpPr>
          <p:spPr>
            <a:xfrm>
              <a:off x="2133600" y="2362200"/>
              <a:ext cx="685800" cy="685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 smtClean="0"/>
                <a:t>θ</a:t>
              </a:r>
              <a:endParaRPr lang="en-US" sz="32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990600" y="1905000"/>
              <a:ext cx="366807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a</a:t>
              </a:r>
              <a:endParaRPr lang="en-US" sz="32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81750" y="2895600"/>
              <a:ext cx="389850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b</a:t>
              </a:r>
              <a:endParaRPr lang="en-US" sz="3200" dirty="0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1447800" y="2286000"/>
              <a:ext cx="609600" cy="2286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1447800" y="2895600"/>
              <a:ext cx="609600" cy="2286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1447800"/>
            <a:ext cx="4274820" cy="838200"/>
          </a:xfrm>
          <a:prstGeom prst="rect">
            <a:avLst/>
          </a:prstGeom>
        </p:spPr>
      </p:pic>
      <p:sp>
        <p:nvSpPr>
          <p:cNvPr id="12" name="Slide Number Placeholder 2"/>
          <p:cNvSpPr txBox="1">
            <a:spLocks/>
          </p:cNvSpPr>
          <p:nvPr/>
        </p:nvSpPr>
        <p:spPr>
          <a:xfrm>
            <a:off x="5428" y="6492875"/>
            <a:ext cx="45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B9EA7B8-EFE1-4140-ADC1-18B4A3AD441F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140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Background: </a:t>
            </a:r>
            <a:r>
              <a:rPr lang="en-US" dirty="0" smtClean="0"/>
              <a:t>The Beta-Bernoulli Compound Distribution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105400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grpSp>
        <p:nvGrpSpPr>
          <p:cNvPr id="5" name="Group 4"/>
          <p:cNvGrpSpPr/>
          <p:nvPr/>
        </p:nvGrpSpPr>
        <p:grpSpPr>
          <a:xfrm>
            <a:off x="2886750" y="1396424"/>
            <a:ext cx="3361650" cy="1575376"/>
            <a:chOff x="981750" y="1905000"/>
            <a:chExt cx="3361650" cy="1575376"/>
          </a:xfrm>
        </p:grpSpPr>
        <p:grpSp>
          <p:nvGrpSpPr>
            <p:cNvPr id="6" name="Group 5"/>
            <p:cNvGrpSpPr/>
            <p:nvPr/>
          </p:nvGrpSpPr>
          <p:grpSpPr>
            <a:xfrm>
              <a:off x="981750" y="1905000"/>
              <a:ext cx="1837650" cy="1575376"/>
              <a:chOff x="981750" y="1905000"/>
              <a:chExt cx="1837650" cy="1575376"/>
            </a:xfrm>
          </p:grpSpPr>
          <p:sp>
            <p:nvSpPr>
              <p:cNvPr id="7" name="Oval 6"/>
              <p:cNvSpPr/>
              <p:nvPr/>
            </p:nvSpPr>
            <p:spPr>
              <a:xfrm>
                <a:off x="2133600" y="2362200"/>
                <a:ext cx="685800" cy="685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 err="1" smtClean="0"/>
                  <a:t>θ</a:t>
                </a:r>
                <a:endParaRPr lang="en-US" sz="3200" dirty="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990600" y="1905000"/>
                <a:ext cx="366807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a</a:t>
                </a:r>
                <a:endParaRPr lang="en-US" sz="3200" dirty="0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981750" y="2895600"/>
                <a:ext cx="389850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b</a:t>
                </a:r>
                <a:endParaRPr lang="en-US" sz="3200" dirty="0"/>
              </a:p>
            </p:txBody>
          </p:sp>
          <p:cxnSp>
            <p:nvCxnSpPr>
              <p:cNvPr id="12" name="Straight Arrow Connector 11"/>
              <p:cNvCxnSpPr/>
              <p:nvPr/>
            </p:nvCxnSpPr>
            <p:spPr>
              <a:xfrm>
                <a:off x="1447800" y="2286000"/>
                <a:ext cx="609600" cy="2286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 flipV="1">
                <a:off x="1447800" y="2895600"/>
                <a:ext cx="609600" cy="2286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/>
            <p:cNvSpPr/>
            <p:nvPr/>
          </p:nvSpPr>
          <p:spPr>
            <a:xfrm>
              <a:off x="3657600" y="2362200"/>
              <a:ext cx="685800" cy="685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/>
                <a:t>x</a:t>
              </a:r>
              <a:endParaRPr lang="en-US" sz="3200" dirty="0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2971800" y="2743200"/>
              <a:ext cx="5334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3857" y="4343400"/>
            <a:ext cx="5148943" cy="8382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907" y="3238500"/>
            <a:ext cx="4857750" cy="9525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3600" y="5410200"/>
            <a:ext cx="4457700" cy="914400"/>
          </a:xfrm>
          <a:prstGeom prst="rect">
            <a:avLst/>
          </a:prstGeom>
        </p:spPr>
      </p:pic>
      <p:sp>
        <p:nvSpPr>
          <p:cNvPr id="19" name="Slide Number Placeholder 2"/>
          <p:cNvSpPr txBox="1">
            <a:spLocks/>
          </p:cNvSpPr>
          <p:nvPr/>
        </p:nvSpPr>
        <p:spPr>
          <a:xfrm>
            <a:off x="5428" y="6492875"/>
            <a:ext cx="45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B9EA7B8-EFE1-4140-ADC1-18B4A3AD441F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071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Coin Tosses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143000" y="1295400"/>
            <a:ext cx="3361650" cy="1575376"/>
            <a:chOff x="981750" y="1905000"/>
            <a:chExt cx="3361650" cy="1575376"/>
          </a:xfrm>
        </p:grpSpPr>
        <p:grpSp>
          <p:nvGrpSpPr>
            <p:cNvPr id="6" name="Group 5"/>
            <p:cNvGrpSpPr/>
            <p:nvPr/>
          </p:nvGrpSpPr>
          <p:grpSpPr>
            <a:xfrm>
              <a:off x="981750" y="1905000"/>
              <a:ext cx="1837650" cy="1575376"/>
              <a:chOff x="981750" y="1905000"/>
              <a:chExt cx="1837650" cy="1575376"/>
            </a:xfrm>
          </p:grpSpPr>
          <p:sp>
            <p:nvSpPr>
              <p:cNvPr id="7" name="Oval 6"/>
              <p:cNvSpPr/>
              <p:nvPr/>
            </p:nvSpPr>
            <p:spPr>
              <a:xfrm>
                <a:off x="2133600" y="2362200"/>
                <a:ext cx="685800" cy="685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 err="1" smtClean="0"/>
                  <a:t>θ</a:t>
                </a:r>
                <a:endParaRPr lang="en-US" sz="3200" dirty="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990600" y="1905000"/>
                <a:ext cx="366807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a</a:t>
                </a:r>
                <a:endParaRPr lang="en-US" sz="3200" dirty="0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981750" y="2895600"/>
                <a:ext cx="389850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b</a:t>
                </a:r>
                <a:endParaRPr lang="en-US" sz="3200" dirty="0"/>
              </a:p>
            </p:txBody>
          </p:sp>
          <p:cxnSp>
            <p:nvCxnSpPr>
              <p:cNvPr id="12" name="Straight Arrow Connector 11"/>
              <p:cNvCxnSpPr/>
              <p:nvPr/>
            </p:nvCxnSpPr>
            <p:spPr>
              <a:xfrm>
                <a:off x="1447800" y="2286000"/>
                <a:ext cx="609600" cy="2286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 flipV="1">
                <a:off x="1447800" y="2895600"/>
                <a:ext cx="609600" cy="2286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/>
            <p:cNvSpPr/>
            <p:nvPr/>
          </p:nvSpPr>
          <p:spPr>
            <a:xfrm>
              <a:off x="3657600" y="2362200"/>
              <a:ext cx="685800" cy="685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/>
                <a:t>x</a:t>
              </a:r>
              <a:endParaRPr lang="en-US" sz="3200" dirty="0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2971800" y="2743200"/>
              <a:ext cx="5334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722375"/>
              </p:ext>
            </p:extLst>
          </p:nvPr>
        </p:nvGraphicFramePr>
        <p:xfrm>
          <a:off x="533400" y="3429000"/>
          <a:ext cx="4800601" cy="316992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536713"/>
                <a:gridCol w="536713"/>
                <a:gridCol w="1099884"/>
                <a:gridCol w="1564783"/>
                <a:gridCol w="106250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Andale Mono"/>
                          <a:cs typeface="Andale Mono"/>
                        </a:rPr>
                        <a:t>a</a:t>
                      </a:r>
                      <a:endParaRPr lang="en-US" sz="2000" dirty="0">
                        <a:latin typeface="Andale Mono"/>
                        <a:cs typeface="Andale Mon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Andale Mono"/>
                          <a:cs typeface="Andale Mono"/>
                        </a:rPr>
                        <a:t>b</a:t>
                      </a:r>
                      <a:endParaRPr lang="en-US" sz="2000" dirty="0">
                        <a:latin typeface="Andale Mono"/>
                        <a:cs typeface="Andale Mon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Andale Mono"/>
                          <a:cs typeface="Andale Mono"/>
                        </a:rPr>
                        <a:t>&lt;</a:t>
                      </a:r>
                      <a:r>
                        <a:rPr lang="en-US" sz="2000" dirty="0" err="1" smtClean="0">
                          <a:latin typeface="Andale Mono"/>
                          <a:cs typeface="Andale Mono"/>
                        </a:rPr>
                        <a:t>θ</a:t>
                      </a:r>
                      <a:r>
                        <a:rPr lang="en-US" sz="2000" dirty="0" smtClean="0">
                          <a:latin typeface="Andale Mono"/>
                          <a:cs typeface="Andale Mono"/>
                        </a:rPr>
                        <a:t>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Andale Mono"/>
                          <a:cs typeface="Andale Mono"/>
                        </a:rPr>
                        <a:t>h[</a:t>
                      </a:r>
                      <a:r>
                        <a:rPr lang="en-US" sz="2000" dirty="0" err="1" smtClean="0">
                          <a:latin typeface="Andale Mono"/>
                          <a:cs typeface="Andale Mono"/>
                        </a:rPr>
                        <a:t>θ</a:t>
                      </a:r>
                      <a:r>
                        <a:rPr lang="en-US" sz="2000" dirty="0" smtClean="0">
                          <a:latin typeface="Andale Mono"/>
                          <a:cs typeface="Andale Mono"/>
                        </a:rPr>
                        <a:t>]</a:t>
                      </a:r>
                      <a:endParaRPr lang="en-US" sz="2000" dirty="0">
                        <a:latin typeface="Andale Mono"/>
                        <a:cs typeface="Andale Mon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Andale Mono"/>
                          <a:cs typeface="Andale Mono"/>
                        </a:rPr>
                        <a:t>obs.</a:t>
                      </a:r>
                      <a:endParaRPr lang="en-US" sz="2000" dirty="0">
                        <a:latin typeface="Andale Mono"/>
                        <a:cs typeface="Andale Mono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Andale Mono"/>
                          <a:cs typeface="Andale Mono"/>
                        </a:rPr>
                        <a:t>1</a:t>
                      </a:r>
                      <a:endParaRPr lang="en-US" sz="2000" dirty="0">
                        <a:latin typeface="Andale Mono"/>
                        <a:cs typeface="Andale Mon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Andale Mono"/>
                          <a:cs typeface="Andale Mono"/>
                        </a:rPr>
                        <a:t>1</a:t>
                      </a:r>
                      <a:endParaRPr lang="en-US" sz="2000" dirty="0">
                        <a:latin typeface="Andale Mono"/>
                        <a:cs typeface="Andale Mon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Andale Mono"/>
                          <a:cs typeface="Andale Mono"/>
                        </a:rPr>
                        <a:t>0.5</a:t>
                      </a:r>
                      <a:endParaRPr lang="en-US" sz="2000" dirty="0">
                        <a:latin typeface="Andale Mono"/>
                        <a:cs typeface="Andale Mon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Andale Mono"/>
                          <a:cs typeface="Andale Mono"/>
                        </a:rPr>
                        <a:t>0</a:t>
                      </a:r>
                      <a:endParaRPr lang="en-US" sz="2000" dirty="0">
                        <a:latin typeface="Andale Mono"/>
                        <a:cs typeface="Andale Mon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008000"/>
                          </a:solidFill>
                          <a:latin typeface="Andale Mono"/>
                          <a:cs typeface="Andale Mono"/>
                        </a:rPr>
                        <a:t>head</a:t>
                      </a:r>
                      <a:endParaRPr lang="en-US" sz="2000" b="1" dirty="0">
                        <a:solidFill>
                          <a:srgbClr val="008000"/>
                        </a:solidFill>
                        <a:latin typeface="Andale Mono"/>
                        <a:cs typeface="Andale Mono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Andale Mono"/>
                          <a:cs typeface="Andale Mono"/>
                        </a:rPr>
                        <a:t>2</a:t>
                      </a:r>
                      <a:endParaRPr lang="en-US" sz="2000" dirty="0">
                        <a:latin typeface="Andale Mono"/>
                        <a:cs typeface="Andale Mon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Andale Mono"/>
                          <a:cs typeface="Andale Mono"/>
                        </a:rPr>
                        <a:t>1</a:t>
                      </a:r>
                      <a:endParaRPr lang="en-US" sz="2000" dirty="0">
                        <a:latin typeface="Andale Mono"/>
                        <a:cs typeface="Andale Mon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Andale Mono"/>
                          <a:cs typeface="Andale Mono"/>
                        </a:rPr>
                        <a:t>0.667</a:t>
                      </a:r>
                      <a:endParaRPr lang="en-US" sz="2000" dirty="0">
                        <a:latin typeface="Andale Mono"/>
                        <a:cs typeface="Andale Mon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Andale Mono"/>
                          <a:cs typeface="Andale Mono"/>
                        </a:rPr>
                        <a:t>-0.193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FF0000"/>
                          </a:solidFill>
                          <a:latin typeface="Andale Mono"/>
                          <a:cs typeface="Andale Mono"/>
                        </a:rPr>
                        <a:t>tail</a:t>
                      </a:r>
                      <a:endParaRPr lang="en-US" sz="2000" b="1" dirty="0">
                        <a:solidFill>
                          <a:srgbClr val="FF0000"/>
                        </a:solidFill>
                        <a:latin typeface="Andale Mono"/>
                        <a:cs typeface="Andale Mono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Andale Mono"/>
                          <a:cs typeface="Andale Mono"/>
                        </a:rPr>
                        <a:t>2</a:t>
                      </a:r>
                      <a:endParaRPr lang="en-US" sz="2000" dirty="0">
                        <a:latin typeface="Andale Mono"/>
                        <a:cs typeface="Andale Mon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Andale Mono"/>
                          <a:cs typeface="Andale Mono"/>
                        </a:rPr>
                        <a:t>2</a:t>
                      </a:r>
                      <a:endParaRPr lang="en-US" sz="2000" dirty="0">
                        <a:latin typeface="Andale Mono"/>
                        <a:cs typeface="Andale Mon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Andale Mono"/>
                          <a:cs typeface="Andale Mono"/>
                        </a:rPr>
                        <a:t>0.5</a:t>
                      </a:r>
                      <a:endParaRPr lang="en-US" sz="2000" dirty="0">
                        <a:latin typeface="Andale Mono"/>
                        <a:cs typeface="Andale Mon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Andale Mono"/>
                          <a:cs typeface="Andale Mono"/>
                        </a:rPr>
                        <a:t>-0.125</a:t>
                      </a:r>
                      <a:endParaRPr lang="en-US" sz="2000" dirty="0">
                        <a:latin typeface="Andale Mono"/>
                        <a:cs typeface="Andale Mon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008000"/>
                          </a:solidFill>
                          <a:latin typeface="Andale Mono"/>
                          <a:cs typeface="Andale Mono"/>
                        </a:rPr>
                        <a:t>head</a:t>
                      </a:r>
                      <a:endParaRPr lang="en-US" sz="2000" b="1" dirty="0">
                        <a:latin typeface="Andale Mono"/>
                        <a:cs typeface="Andale Mono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Andale Mono"/>
                          <a:cs typeface="Andale Mono"/>
                        </a:rPr>
                        <a:t>3</a:t>
                      </a:r>
                      <a:endParaRPr lang="en-US" sz="2000" dirty="0">
                        <a:latin typeface="Andale Mono"/>
                        <a:cs typeface="Andale Mon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Andale Mono"/>
                          <a:cs typeface="Andale Mono"/>
                        </a:rPr>
                        <a:t>2</a:t>
                      </a:r>
                      <a:endParaRPr lang="en-US" sz="2000" dirty="0">
                        <a:latin typeface="Andale Mono"/>
                        <a:cs typeface="Andale Mon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Andale Mono"/>
                          <a:cs typeface="Andale Mono"/>
                        </a:rPr>
                        <a:t>0.6</a:t>
                      </a:r>
                      <a:endParaRPr lang="en-US" sz="2000" dirty="0">
                        <a:latin typeface="Andale Mono"/>
                        <a:cs typeface="Andale Mon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Andale Mono"/>
                          <a:cs typeface="Andale Mono"/>
                        </a:rPr>
                        <a:t>-0.235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008000"/>
                          </a:solidFill>
                          <a:latin typeface="Andale Mono"/>
                          <a:cs typeface="Andale Mono"/>
                        </a:rPr>
                        <a:t>head</a:t>
                      </a:r>
                      <a:endParaRPr lang="en-US" sz="2000" b="1" dirty="0">
                        <a:latin typeface="Andale Mono"/>
                        <a:cs typeface="Andale Mono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Andale Mono"/>
                          <a:cs typeface="Andale Mono"/>
                        </a:rPr>
                        <a:t>4</a:t>
                      </a:r>
                      <a:endParaRPr lang="en-US" sz="2000" dirty="0">
                        <a:latin typeface="Andale Mono"/>
                        <a:cs typeface="Andale Mon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Andale Mono"/>
                          <a:cs typeface="Andale Mono"/>
                        </a:rPr>
                        <a:t>2</a:t>
                      </a:r>
                      <a:endParaRPr lang="en-US" sz="2000" dirty="0">
                        <a:latin typeface="Andale Mono"/>
                        <a:cs typeface="Andale Mon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Andale Mono"/>
                          <a:cs typeface="Andale Mono"/>
                        </a:rPr>
                        <a:t>0.667</a:t>
                      </a:r>
                      <a:endParaRPr lang="en-US" sz="2000" dirty="0">
                        <a:latin typeface="Andale Mono"/>
                        <a:cs typeface="Andale Mon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Andale Mono"/>
                          <a:cs typeface="Andale Mono"/>
                        </a:rPr>
                        <a:t>-0.362</a:t>
                      </a:r>
                      <a:endParaRPr lang="en-US" sz="2000" dirty="0">
                        <a:latin typeface="Andale Mono"/>
                        <a:cs typeface="Andale Mon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008000"/>
                          </a:solidFill>
                          <a:latin typeface="Andale Mono"/>
                          <a:cs typeface="Andale Mono"/>
                        </a:rPr>
                        <a:t>head</a:t>
                      </a:r>
                      <a:endParaRPr lang="en-US" sz="2000" b="1" dirty="0">
                        <a:latin typeface="Andale Mono"/>
                        <a:cs typeface="Andale Mono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Andale Mono"/>
                          <a:cs typeface="Andale Mono"/>
                        </a:rPr>
                        <a:t>5</a:t>
                      </a:r>
                      <a:endParaRPr lang="en-US" sz="2000" dirty="0">
                        <a:latin typeface="Andale Mono"/>
                        <a:cs typeface="Andale Mon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Andale Mono"/>
                          <a:cs typeface="Andale Mono"/>
                        </a:rPr>
                        <a:t>2</a:t>
                      </a:r>
                      <a:endParaRPr lang="en-US" sz="2000" dirty="0">
                        <a:latin typeface="Andale Mono"/>
                        <a:cs typeface="Andale Mon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Andale Mono"/>
                          <a:cs typeface="Andale Mono"/>
                        </a:rPr>
                        <a:t>0.714</a:t>
                      </a:r>
                      <a:endParaRPr lang="en-US" sz="2000" dirty="0">
                        <a:latin typeface="Andale Mono"/>
                        <a:cs typeface="Andale Mon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Andale Mono"/>
                          <a:cs typeface="Andale Mono"/>
                        </a:rPr>
                        <a:t>-0.484</a:t>
                      </a:r>
                      <a:endParaRPr lang="en-US" sz="2000" dirty="0">
                        <a:latin typeface="Andale Mono"/>
                        <a:cs typeface="Andale Mon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FF0000"/>
                          </a:solidFill>
                          <a:latin typeface="Andale Mono"/>
                          <a:cs typeface="Andale Mono"/>
                        </a:rPr>
                        <a:t>tail</a:t>
                      </a:r>
                      <a:endParaRPr lang="en-US" sz="2000" b="1" dirty="0">
                        <a:latin typeface="Andale Mono"/>
                        <a:cs typeface="Andale Mono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Andale Mono"/>
                          <a:cs typeface="Andale Mono"/>
                        </a:rPr>
                        <a:t>5</a:t>
                      </a:r>
                      <a:endParaRPr lang="en-US" sz="2000" dirty="0">
                        <a:latin typeface="Andale Mono"/>
                        <a:cs typeface="Andale Mon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Andale Mono"/>
                          <a:cs typeface="Andale Mono"/>
                        </a:rPr>
                        <a:t>3</a:t>
                      </a:r>
                      <a:endParaRPr lang="en-US" sz="2000" dirty="0">
                        <a:latin typeface="Andale Mono"/>
                        <a:cs typeface="Andale Mon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Andale Mono"/>
                          <a:cs typeface="Andale Mono"/>
                        </a:rPr>
                        <a:t>0.625</a:t>
                      </a:r>
                      <a:endParaRPr lang="en-US" sz="2000" dirty="0">
                        <a:latin typeface="Andale Mono"/>
                        <a:cs typeface="Andale Mon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Andale Mono"/>
                          <a:cs typeface="Andale Mono"/>
                        </a:rPr>
                        <a:t>-0.430</a:t>
                      </a:r>
                      <a:endParaRPr lang="en-US" sz="2000" dirty="0">
                        <a:latin typeface="Andale Mono"/>
                        <a:cs typeface="Andale Mon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sz="2000" dirty="0" smtClean="0">
                          <a:latin typeface="Andale Mono"/>
                          <a:cs typeface="Andale Mono"/>
                        </a:rPr>
                        <a:t>…</a:t>
                      </a:r>
                      <a:endParaRPr lang="en-US" sz="2000" dirty="0">
                        <a:latin typeface="Andale Mono"/>
                        <a:cs typeface="Andale Mono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791200" y="1092875"/>
            <a:ext cx="3124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Simple BU Algorithm</a:t>
            </a:r>
            <a:r>
              <a:rPr lang="en-US" dirty="0" smtClean="0">
                <a:latin typeface="Arial"/>
                <a:cs typeface="Arial"/>
              </a:rPr>
              <a:t>:</a:t>
            </a:r>
          </a:p>
          <a:p>
            <a:endParaRPr lang="en-US" dirty="0" smtClean="0">
              <a:latin typeface="Arial"/>
              <a:cs typeface="Arial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Arial"/>
                <a:cs typeface="Arial"/>
              </a:rPr>
              <a:t>Observe a new sample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Arial"/>
                <a:cs typeface="Arial"/>
              </a:rPr>
              <a:t>Compute the posterior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Arial"/>
                <a:cs typeface="Arial"/>
              </a:rPr>
              <a:t>Adjust the prior so to match the posterior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Arial"/>
                <a:cs typeface="Arial"/>
              </a:rPr>
              <a:t>Go to Step 1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2438400"/>
            <a:ext cx="838200" cy="838200"/>
          </a:xfrm>
          <a:prstGeom prst="rect">
            <a:avLst/>
          </a:prstGeom>
        </p:spPr>
      </p:pic>
      <p:sp>
        <p:nvSpPr>
          <p:cNvPr id="16" name="Slide Number Placeholder 2"/>
          <p:cNvSpPr txBox="1">
            <a:spLocks/>
          </p:cNvSpPr>
          <p:nvPr/>
        </p:nvSpPr>
        <p:spPr>
          <a:xfrm>
            <a:off x="5428" y="6492875"/>
            <a:ext cx="45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B9EA7B8-EFE1-4140-ADC1-18B4A3AD441F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1385" y="3657600"/>
            <a:ext cx="359721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99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C00000"/>
          </a:solidFill>
        </p:spPr>
        <p:txBody>
          <a:bodyPr/>
          <a:lstStyle/>
          <a:p>
            <a:r>
              <a:rPr lang="en-US" dirty="0" smtClean="0"/>
              <a:t>The big picture: Training from sampled query-answers</a:t>
            </a: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3886200" y="1371600"/>
            <a:ext cx="5029200" cy="2286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Font typeface="Wingdings" pitchFamily="2" charset="2"/>
              <a:buNone/>
              <a:defRPr sz="1600" b="0">
                <a:solidFill>
                  <a:srgbClr val="000066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Font typeface="Wingdings" pitchFamily="2" charset="2"/>
              <a:buNone/>
              <a:defRPr sz="2000" b="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Font typeface="Wingdings" pitchFamily="2" charset="2"/>
              <a:buNone/>
              <a:defRPr sz="1800" b="0">
                <a:solidFill>
                  <a:schemeClr val="accent2"/>
                </a:solidFill>
                <a:latin typeface="Georgia" panose="02040502050405020303" pitchFamily="18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 2" pitchFamily="18" charset="2"/>
              <a:buNone/>
              <a:defRPr sz="2000">
                <a:solidFill>
                  <a:schemeClr val="accent2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 2" pitchFamily="18" charset="2"/>
              <a:buNone/>
              <a:defRPr sz="2000">
                <a:solidFill>
                  <a:schemeClr val="accent2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 2" pitchFamily="18" charset="2"/>
              <a:buNone/>
              <a:defRPr sz="2000">
                <a:solidFill>
                  <a:schemeClr val="accent2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 2" pitchFamily="18" charset="2"/>
              <a:buNone/>
              <a:defRPr sz="2000">
                <a:solidFill>
                  <a:schemeClr val="accent2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 2" pitchFamily="18" charset="2"/>
              <a:buNone/>
              <a:defRPr sz="2000">
                <a:solidFill>
                  <a:schemeClr val="accent2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 2" pitchFamily="18" charset="2"/>
              <a:buNone/>
              <a:defRPr sz="2000">
                <a:solidFill>
                  <a:schemeClr val="accent2"/>
                </a:solidFill>
                <a:latin typeface="+mn-lt"/>
              </a:defRPr>
            </a:lvl9pPr>
          </a:lstStyle>
          <a:p>
            <a:pPr algn="l"/>
            <a:r>
              <a:rPr lang="en-US" b="1" i="1" dirty="0" smtClean="0">
                <a:latin typeface="Andale Mono"/>
                <a:cs typeface="Andale Mono"/>
              </a:rPr>
              <a:t>x</a:t>
            </a:r>
            <a:r>
              <a:rPr lang="en-US" b="1" i="1" baseline="-25000" dirty="0" smtClean="0">
                <a:latin typeface="Andale Mono"/>
                <a:cs typeface="Andale Mono"/>
              </a:rPr>
              <a:t>1</a:t>
            </a:r>
            <a:r>
              <a:rPr lang="en-US" b="1" i="1" dirty="0" smtClean="0">
                <a:latin typeface="Andale Mono"/>
                <a:cs typeface="Andale Mono"/>
              </a:rPr>
              <a:t>x</a:t>
            </a:r>
            <a:r>
              <a:rPr lang="en-US" b="1" i="1" baseline="-25000" dirty="0" smtClean="0">
                <a:latin typeface="Andale Mono"/>
                <a:cs typeface="Andale Mono"/>
              </a:rPr>
              <a:t>3</a:t>
            </a:r>
            <a:r>
              <a:rPr lang="en-US" b="1" i="1" dirty="0" smtClean="0">
                <a:latin typeface="Andale Mono"/>
                <a:cs typeface="Andale Mono"/>
              </a:rPr>
              <a:t>?</a:t>
            </a:r>
          </a:p>
          <a:p>
            <a:pPr algn="l"/>
            <a:r>
              <a:rPr lang="en-US" b="1" dirty="0" smtClean="0">
                <a:latin typeface="Andale Mono"/>
                <a:cs typeface="Andale Mono"/>
              </a:rPr>
              <a:t>   </a:t>
            </a:r>
            <a:r>
              <a:rPr lang="en-US" dirty="0" smtClean="0">
                <a:solidFill>
                  <a:srgbClr val="008000"/>
                </a:solidFill>
                <a:latin typeface="Andale Mono"/>
                <a:cs typeface="Andale Mono"/>
              </a:rPr>
              <a:t>true true true </a:t>
            </a:r>
            <a:r>
              <a:rPr lang="en-US" dirty="0" smtClean="0">
                <a:solidFill>
                  <a:srgbClr val="FF0000"/>
                </a:solidFill>
                <a:latin typeface="Andale Mono"/>
                <a:cs typeface="Andale Mono"/>
              </a:rPr>
              <a:t>false </a:t>
            </a:r>
            <a:r>
              <a:rPr lang="en-US" dirty="0" smtClean="0">
                <a:solidFill>
                  <a:srgbClr val="008000"/>
                </a:solidFill>
                <a:latin typeface="Andale Mono"/>
                <a:cs typeface="Andale Mono"/>
              </a:rPr>
              <a:t>true </a:t>
            </a:r>
            <a:r>
              <a:rPr lang="en-US" dirty="0" smtClean="0">
                <a:solidFill>
                  <a:srgbClr val="FF0000"/>
                </a:solidFill>
                <a:latin typeface="Andale Mono"/>
                <a:cs typeface="Andale Mono"/>
              </a:rPr>
              <a:t>false </a:t>
            </a:r>
            <a:r>
              <a:rPr lang="is-IS" dirty="0" smtClean="0">
                <a:latin typeface="Andale Mono"/>
                <a:cs typeface="Andale Mono"/>
              </a:rPr>
              <a:t>…</a:t>
            </a:r>
            <a:endParaRPr lang="en-US" dirty="0">
              <a:latin typeface="Andale Mono"/>
              <a:cs typeface="Andale Mono"/>
            </a:endParaRPr>
          </a:p>
          <a:p>
            <a:pPr algn="l"/>
            <a:r>
              <a:rPr lang="en-US" b="1" i="1" dirty="0" smtClean="0">
                <a:latin typeface="Andale Mono"/>
                <a:cs typeface="Andale Mono"/>
              </a:rPr>
              <a:t>x</a:t>
            </a:r>
            <a:r>
              <a:rPr lang="en-US" b="1" i="1" baseline="-25000" dirty="0" smtClean="0">
                <a:latin typeface="Andale Mono"/>
                <a:cs typeface="Andale Mono"/>
              </a:rPr>
              <a:t>1 </a:t>
            </a:r>
            <a:r>
              <a:rPr lang="en-US" b="1" i="1" dirty="0" smtClean="0">
                <a:latin typeface="Andale Mono"/>
                <a:cs typeface="Andale Mono"/>
              </a:rPr>
              <a:t>v x</a:t>
            </a:r>
            <a:r>
              <a:rPr lang="en-US" b="1" i="1" baseline="-25000" dirty="0" smtClean="0">
                <a:latin typeface="Andale Mono"/>
                <a:cs typeface="Andale Mono"/>
              </a:rPr>
              <a:t>2</a:t>
            </a:r>
            <a:r>
              <a:rPr lang="en-US" b="1" i="1" dirty="0" smtClean="0">
                <a:latin typeface="Andale Mono"/>
                <a:cs typeface="Andale Mono"/>
              </a:rPr>
              <a:t> ?</a:t>
            </a:r>
          </a:p>
          <a:p>
            <a:pPr algn="l"/>
            <a:r>
              <a:rPr lang="en-US" b="1" dirty="0">
                <a:latin typeface="Andale Mono"/>
                <a:cs typeface="Andale Mono"/>
              </a:rPr>
              <a:t> </a:t>
            </a:r>
            <a:r>
              <a:rPr lang="en-US" b="1" dirty="0" smtClean="0">
                <a:latin typeface="Andale Mono"/>
                <a:cs typeface="Andale Mono"/>
              </a:rPr>
              <a:t>  </a:t>
            </a:r>
            <a:r>
              <a:rPr lang="en-US" dirty="0" smtClean="0">
                <a:solidFill>
                  <a:srgbClr val="FF0000"/>
                </a:solidFill>
                <a:latin typeface="Andale Mono"/>
                <a:cs typeface="Andale Mono"/>
              </a:rPr>
              <a:t>false </a:t>
            </a:r>
            <a:r>
              <a:rPr lang="en-US" dirty="0" smtClean="0">
                <a:solidFill>
                  <a:srgbClr val="008000"/>
                </a:solidFill>
                <a:latin typeface="Andale Mono"/>
                <a:cs typeface="Andale Mono"/>
              </a:rPr>
              <a:t>true true </a:t>
            </a:r>
            <a:r>
              <a:rPr lang="en-US" dirty="0" smtClean="0">
                <a:solidFill>
                  <a:srgbClr val="FF0000"/>
                </a:solidFill>
                <a:latin typeface="Andale Mono"/>
                <a:cs typeface="Andale Mono"/>
              </a:rPr>
              <a:t>false false </a:t>
            </a:r>
            <a:r>
              <a:rPr lang="en-US" dirty="0" smtClean="0">
                <a:solidFill>
                  <a:srgbClr val="008000"/>
                </a:solidFill>
                <a:latin typeface="Andale Mono"/>
                <a:cs typeface="Andale Mono"/>
              </a:rPr>
              <a:t>true </a:t>
            </a:r>
            <a:r>
              <a:rPr lang="is-IS" dirty="0" smtClean="0">
                <a:latin typeface="Andale Mono"/>
                <a:cs typeface="Andale Mono"/>
              </a:rPr>
              <a:t>…</a:t>
            </a:r>
            <a:endParaRPr lang="en-US" b="1" dirty="0">
              <a:latin typeface="Andale Mono"/>
              <a:cs typeface="Andale Mono"/>
            </a:endParaRPr>
          </a:p>
          <a:p>
            <a:pPr algn="l"/>
            <a:r>
              <a:rPr lang="en-US" b="1" i="1" dirty="0" smtClean="0">
                <a:latin typeface="Andale Mono"/>
                <a:cs typeface="Andale Mono"/>
              </a:rPr>
              <a:t>x</a:t>
            </a:r>
            <a:r>
              <a:rPr lang="en-US" b="1" i="1" baseline="-25000" dirty="0" smtClean="0">
                <a:latin typeface="Andale Mono"/>
                <a:cs typeface="Andale Mono"/>
              </a:rPr>
              <a:t>3 </a:t>
            </a:r>
            <a:r>
              <a:rPr lang="en-US" b="1" i="1" dirty="0" smtClean="0">
                <a:latin typeface="Andale Mono"/>
                <a:cs typeface="Andale Mono"/>
              </a:rPr>
              <a:t>?</a:t>
            </a:r>
            <a:endParaRPr lang="en-US" b="1" i="1" dirty="0" smtClean="0">
              <a:latin typeface="Andale Mono"/>
              <a:cs typeface="Andale Mono"/>
            </a:endParaRPr>
          </a:p>
          <a:p>
            <a:pPr algn="l"/>
            <a:r>
              <a:rPr lang="en-US" dirty="0" smtClean="0">
                <a:solidFill>
                  <a:srgbClr val="FF0000"/>
                </a:solidFill>
                <a:latin typeface="Andale Mono"/>
                <a:cs typeface="Andale Mono"/>
              </a:rPr>
              <a:t>   false false </a:t>
            </a:r>
            <a:r>
              <a:rPr lang="en-US" dirty="0" smtClean="0">
                <a:solidFill>
                  <a:srgbClr val="008000"/>
                </a:solidFill>
                <a:latin typeface="Andale Mono"/>
                <a:cs typeface="Andale Mono"/>
              </a:rPr>
              <a:t>true </a:t>
            </a:r>
            <a:r>
              <a:rPr lang="en-US" dirty="0" smtClean="0">
                <a:solidFill>
                  <a:srgbClr val="FF0000"/>
                </a:solidFill>
                <a:latin typeface="Andale Mono"/>
                <a:cs typeface="Andale Mono"/>
              </a:rPr>
              <a:t>false </a:t>
            </a:r>
            <a:r>
              <a:rPr lang="is-IS" dirty="0" smtClean="0">
                <a:latin typeface="Andale Mono"/>
                <a:cs typeface="Andale Mono"/>
              </a:rPr>
              <a:t>…</a:t>
            </a:r>
            <a:endParaRPr lang="en-US" sz="1800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835219" y="990600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evidence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3835219" y="4202668"/>
            <a:ext cx="4876800" cy="2350532"/>
            <a:chOff x="3835219" y="3821668"/>
            <a:chExt cx="4876800" cy="2350532"/>
          </a:xfrm>
        </p:grpSpPr>
        <p:sp>
          <p:nvSpPr>
            <p:cNvPr id="7" name="Snip Single Corner Rectangle 6"/>
            <p:cNvSpPr/>
            <p:nvPr/>
          </p:nvSpPr>
          <p:spPr>
            <a:xfrm>
              <a:off x="4140019" y="4191000"/>
              <a:ext cx="4572000" cy="1981200"/>
            </a:xfrm>
            <a:prstGeom prst="snip1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97219" y="4343400"/>
              <a:ext cx="3544570" cy="99847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16219" y="5410200"/>
              <a:ext cx="1440636" cy="7112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64019" y="5486399"/>
              <a:ext cx="1447800" cy="64346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88019" y="5486400"/>
              <a:ext cx="1295400" cy="591726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3835219" y="3821668"/>
              <a:ext cx="19732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probabilistic model</a:t>
              </a:r>
              <a:endParaRPr lang="en-US" dirty="0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04800" y="1371600"/>
            <a:ext cx="1921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relational structure</a:t>
            </a:r>
            <a:endParaRPr lang="en-US" dirty="0"/>
          </a:p>
        </p:txBody>
      </p:sp>
      <p:sp>
        <p:nvSpPr>
          <p:cNvPr id="20" name="Right Arrow 19"/>
          <p:cNvSpPr/>
          <p:nvPr/>
        </p:nvSpPr>
        <p:spPr>
          <a:xfrm>
            <a:off x="2819400" y="2209800"/>
            <a:ext cx="838200" cy="1524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 rot="5400000">
            <a:off x="6172201" y="3962399"/>
            <a:ext cx="457200" cy="15240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1131856" y="4343400"/>
            <a:ext cx="1154144" cy="1600200"/>
            <a:chOff x="381000" y="4191000"/>
            <a:chExt cx="1154144" cy="1600200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1000" y="4191000"/>
              <a:ext cx="1154144" cy="1600200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381000" y="4268450"/>
              <a:ext cx="1143000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l-GR" sz="8800" dirty="0">
                  <a:solidFill>
                    <a:schemeClr val="bg2">
                      <a:lumMod val="20000"/>
                      <a:lumOff val="80000"/>
                    </a:schemeClr>
                  </a:solidFill>
                </a:rPr>
                <a:t>β</a:t>
              </a:r>
              <a:endParaRPr lang="en-US" sz="8800" dirty="0"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</p:txBody>
        </p:sp>
      </p:grpSp>
      <p:sp>
        <p:nvSpPr>
          <p:cNvPr id="23" name="Slide Number Placeholder 2"/>
          <p:cNvSpPr txBox="1">
            <a:spLocks/>
          </p:cNvSpPr>
          <p:nvPr/>
        </p:nvSpPr>
        <p:spPr>
          <a:xfrm>
            <a:off x="5428" y="6492875"/>
            <a:ext cx="45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B9EA7B8-EFE1-4140-ADC1-18B4A3AD441F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1676400"/>
            <a:ext cx="2590800" cy="137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462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C00000"/>
          </a:solidFill>
        </p:spPr>
        <p:txBody>
          <a:bodyPr/>
          <a:lstStyle/>
          <a:p>
            <a:r>
              <a:rPr lang="en-US" dirty="0" smtClean="0"/>
              <a:t>B-PDBs: Incorporating a single additional observation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1981200"/>
            <a:ext cx="5849257" cy="2971800"/>
          </a:xfrm>
          <a:prstGeom prst="rect">
            <a:avLst/>
          </a:prstGeom>
        </p:spPr>
      </p:pic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915400" cy="5105400"/>
          </a:xfrm>
        </p:spPr>
        <p:txBody>
          <a:bodyPr/>
          <a:lstStyle/>
          <a:p>
            <a:endParaRPr lang="en-US" dirty="0" smtClean="0"/>
          </a:p>
          <a:p>
            <a:pPr marL="0" indent="0" algn="ctr">
              <a:buNone/>
            </a:pPr>
            <a:r>
              <a:rPr lang="en-US" dirty="0" smtClean="0">
                <a:latin typeface="Andale Mono"/>
                <a:cs typeface="Andale Mono"/>
              </a:rPr>
              <a:t>exists(select * from R where </a:t>
            </a:r>
            <a:r>
              <a:rPr lang="en-US" dirty="0" err="1" smtClean="0">
                <a:latin typeface="Andale Mono"/>
                <a:cs typeface="Andale Mono"/>
              </a:rPr>
              <a:t>emp</a:t>
            </a:r>
            <a:r>
              <a:rPr lang="en-US" dirty="0" smtClean="0">
                <a:latin typeface="Andale Mono"/>
                <a:cs typeface="Andale Mono"/>
              </a:rPr>
              <a:t>=‘HP’) ?  </a:t>
            </a:r>
            <a:r>
              <a:rPr lang="en-US" dirty="0" smtClean="0">
                <a:solidFill>
                  <a:srgbClr val="FF0000"/>
                </a:solidFill>
                <a:latin typeface="Andale Mono"/>
                <a:cs typeface="Andale Mono"/>
              </a:rPr>
              <a:t>false  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How would we adjust the parameters if the answer was “</a:t>
            </a:r>
            <a:r>
              <a:rPr lang="en-US" dirty="0" smtClean="0">
                <a:solidFill>
                  <a:srgbClr val="008000"/>
                </a:solidFill>
                <a:latin typeface="Andale Mono"/>
                <a:cs typeface="Andale Mono"/>
              </a:rPr>
              <a:t>true</a:t>
            </a:r>
            <a:r>
              <a:rPr lang="en-US" dirty="0" smtClean="0">
                <a:solidFill>
                  <a:srgbClr val="000090"/>
                </a:solidFill>
                <a:latin typeface="Andale Mono"/>
                <a:cs typeface="Andale Mono"/>
              </a:rPr>
              <a:t>”</a:t>
            </a:r>
            <a:r>
              <a:rPr lang="en-US" dirty="0" smtClean="0">
                <a:solidFill>
                  <a:srgbClr val="008000"/>
                </a:solidFill>
                <a:latin typeface="Andale Mono"/>
                <a:cs typeface="Andale Mono"/>
              </a:rPr>
              <a:t> </a:t>
            </a:r>
            <a:r>
              <a:rPr lang="en-US" dirty="0" smtClean="0"/>
              <a:t>?</a:t>
            </a:r>
          </a:p>
        </p:txBody>
      </p:sp>
      <p:sp>
        <p:nvSpPr>
          <p:cNvPr id="5" name="Slide Number Placeholder 2"/>
          <p:cNvSpPr txBox="1">
            <a:spLocks/>
          </p:cNvSpPr>
          <p:nvPr/>
        </p:nvSpPr>
        <p:spPr>
          <a:xfrm>
            <a:off x="5428" y="6492875"/>
            <a:ext cx="45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B9EA7B8-EFE1-4140-ADC1-18B4A3AD441F}" type="slidenum">
              <a:rPr lang="en-US" smtClean="0"/>
              <a:pPr/>
              <a:t>14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6934200" y="2286000"/>
            <a:ext cx="76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934200" y="3733800"/>
            <a:ext cx="762000" cy="0"/>
          </a:xfrm>
          <a:prstGeom prst="line">
            <a:avLst/>
          </a:prstGeom>
          <a:ln>
            <a:solidFill>
              <a:srgbClr val="008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5769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915400" cy="5105400"/>
          </a:xfrm>
        </p:spPr>
        <p:txBody>
          <a:bodyPr/>
          <a:lstStyle/>
          <a:p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How would we adjust the parameters if the answer was “</a:t>
            </a:r>
            <a:r>
              <a:rPr lang="en-US" dirty="0" smtClean="0">
                <a:solidFill>
                  <a:srgbClr val="008000"/>
                </a:solidFill>
                <a:latin typeface="Andale Mono"/>
                <a:cs typeface="Andale Mono"/>
              </a:rPr>
              <a:t>true</a:t>
            </a:r>
            <a:r>
              <a:rPr lang="en-US" dirty="0" smtClean="0">
                <a:solidFill>
                  <a:srgbClr val="000090"/>
                </a:solidFill>
                <a:latin typeface="Andale Mono"/>
                <a:cs typeface="Andale Mono"/>
              </a:rPr>
              <a:t>”</a:t>
            </a:r>
            <a:r>
              <a:rPr lang="en-US" dirty="0" smtClean="0">
                <a:solidFill>
                  <a:srgbClr val="008000"/>
                </a:solidFill>
                <a:latin typeface="Andale Mono"/>
                <a:cs typeface="Andale Mono"/>
              </a:rPr>
              <a:t> </a:t>
            </a:r>
            <a:r>
              <a:rPr lang="en-US" dirty="0" smtClean="0"/>
              <a:t>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C00000"/>
          </a:solidFill>
        </p:spPr>
        <p:txBody>
          <a:bodyPr/>
          <a:lstStyle/>
          <a:p>
            <a:r>
              <a:rPr lang="en-US" dirty="0" smtClean="0"/>
              <a:t>B-PDBs: BU algorithm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2514600"/>
            <a:ext cx="8534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Revised BU Algorithm</a:t>
            </a:r>
            <a:r>
              <a:rPr lang="en-US" sz="2800" dirty="0" smtClean="0">
                <a:latin typeface="Arial"/>
                <a:cs typeface="Arial"/>
              </a:rPr>
              <a:t>:</a:t>
            </a:r>
          </a:p>
          <a:p>
            <a:endParaRPr lang="en-US" sz="2800" dirty="0" smtClean="0">
              <a:latin typeface="Arial"/>
              <a:cs typeface="Arial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800" dirty="0" smtClean="0">
                <a:latin typeface="Arial"/>
                <a:cs typeface="Arial"/>
              </a:rPr>
              <a:t>Observe a new query-answer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 smtClean="0">
                <a:latin typeface="Arial"/>
                <a:cs typeface="Arial"/>
              </a:rPr>
              <a:t>Compute the marginal posteriors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 smtClean="0">
                <a:latin typeface="Arial"/>
                <a:cs typeface="Arial"/>
              </a:rPr>
              <a:t>Adjust the priors so to match the marg. posteriors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 smtClean="0">
                <a:latin typeface="Arial"/>
                <a:cs typeface="Arial"/>
              </a:rPr>
              <a:t>Process the next sample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6" name="Slide Number Placeholder 2"/>
          <p:cNvSpPr txBox="1">
            <a:spLocks/>
          </p:cNvSpPr>
          <p:nvPr/>
        </p:nvSpPr>
        <p:spPr>
          <a:xfrm>
            <a:off x="5428" y="6492875"/>
            <a:ext cx="45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B9EA7B8-EFE1-4140-ADC1-18B4A3AD441F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520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562600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Conditional probabilities</a:t>
            </a:r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Example</a:t>
            </a:r>
            <a:r>
              <a:rPr lang="en-US" b="0" dirty="0" smtClean="0"/>
              <a:t>: </a:t>
            </a:r>
            <a:r>
              <a:rPr lang="en-US" b="0" i="1" dirty="0" smtClean="0"/>
              <a:t>given that Ada is employed, what is the probability that she works for HP?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Posterior probabilities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>Example</a:t>
            </a:r>
            <a:r>
              <a:rPr lang="en-US" b="0" dirty="0"/>
              <a:t>: </a:t>
            </a:r>
            <a:r>
              <a:rPr lang="en-US" b="0" i="1" dirty="0" smtClean="0"/>
              <a:t>if someone tells us that </a:t>
            </a:r>
            <a:r>
              <a:rPr lang="en-US" b="0" i="1" dirty="0"/>
              <a:t>Ada is employed, </a:t>
            </a:r>
            <a:r>
              <a:rPr lang="en-US" b="0" i="1" dirty="0" smtClean="0"/>
              <a:t>how this affects our beliefs about the parameters’ vector </a:t>
            </a:r>
            <a:r>
              <a:rPr lang="en-US" i="1" dirty="0" err="1" smtClean="0"/>
              <a:t>θ</a:t>
            </a:r>
            <a:r>
              <a:rPr lang="en-US" b="0" i="1" dirty="0" smtClean="0"/>
              <a:t> ?</a:t>
            </a:r>
            <a:endParaRPr lang="en-US" b="0" i="1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C00000"/>
          </a:solidFill>
        </p:spPr>
        <p:txBody>
          <a:bodyPr/>
          <a:lstStyle/>
          <a:p>
            <a:r>
              <a:rPr lang="en-US" dirty="0" smtClean="0"/>
              <a:t>B-PDBs: Conditional and Posterior Probabilities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828800"/>
            <a:ext cx="3230880" cy="8839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4343400"/>
            <a:ext cx="4998720" cy="914400"/>
          </a:xfrm>
          <a:prstGeom prst="rect">
            <a:avLst/>
          </a:prstGeom>
        </p:spPr>
      </p:pic>
      <p:sp>
        <p:nvSpPr>
          <p:cNvPr id="6" name="Slide Number Placeholder 2"/>
          <p:cNvSpPr txBox="1">
            <a:spLocks/>
          </p:cNvSpPr>
          <p:nvPr/>
        </p:nvSpPr>
        <p:spPr>
          <a:xfrm>
            <a:off x="5428" y="6492875"/>
            <a:ext cx="45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B9EA7B8-EFE1-4140-ADC1-18B4A3AD441F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282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56260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Posterior probabilities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>Example</a:t>
            </a:r>
            <a:r>
              <a:rPr lang="en-US" b="0" dirty="0"/>
              <a:t>: </a:t>
            </a:r>
            <a:r>
              <a:rPr lang="en-US" b="0" i="1" dirty="0" smtClean="0"/>
              <a:t>if someone tells us that </a:t>
            </a:r>
            <a:r>
              <a:rPr lang="en-US" b="0" i="1" dirty="0"/>
              <a:t>Ada is employed, </a:t>
            </a:r>
            <a:r>
              <a:rPr lang="en-US" b="0" i="1" dirty="0" smtClean="0"/>
              <a:t>how this affects our beliefs about the parameters’ vector </a:t>
            </a:r>
            <a:r>
              <a:rPr lang="en-US" i="1" dirty="0" err="1" smtClean="0"/>
              <a:t>θ</a:t>
            </a:r>
            <a:r>
              <a:rPr lang="en-US" b="0" i="1" dirty="0" smtClean="0"/>
              <a:t> ?</a:t>
            </a:r>
            <a:endParaRPr lang="en-US" b="0" i="1" dirty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Marginal posterior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>Example</a:t>
            </a:r>
            <a:r>
              <a:rPr lang="en-US" b="0" dirty="0"/>
              <a:t>: </a:t>
            </a:r>
            <a:r>
              <a:rPr lang="en-US" b="0" i="1" dirty="0"/>
              <a:t>if someone tells us that Ada is employed, how this affects our beliefs </a:t>
            </a:r>
            <a:r>
              <a:rPr lang="en-US" b="0" i="1" dirty="0" smtClean="0"/>
              <a:t>about the component of </a:t>
            </a:r>
            <a:r>
              <a:rPr lang="en-US" i="1" dirty="0" err="1" smtClean="0"/>
              <a:t>θ</a:t>
            </a:r>
            <a:r>
              <a:rPr lang="en-US" b="0" i="1" dirty="0" smtClean="0"/>
              <a:t> associated with the tuple (Ada, HP) ?</a:t>
            </a:r>
            <a:endParaRPr lang="en-US" b="0" i="1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C00000"/>
          </a:solidFill>
        </p:spPr>
        <p:txBody>
          <a:bodyPr/>
          <a:lstStyle/>
          <a:p>
            <a:r>
              <a:rPr lang="en-US" dirty="0" smtClean="0"/>
              <a:t>B-PDBs: Marginal Posterior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752600"/>
            <a:ext cx="4998720" cy="914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4470400"/>
            <a:ext cx="6748874" cy="863600"/>
          </a:xfrm>
          <a:prstGeom prst="rect">
            <a:avLst/>
          </a:prstGeom>
        </p:spPr>
      </p:pic>
      <p:sp>
        <p:nvSpPr>
          <p:cNvPr id="6" name="Slide Number Placeholder 2"/>
          <p:cNvSpPr txBox="1">
            <a:spLocks/>
          </p:cNvSpPr>
          <p:nvPr/>
        </p:nvSpPr>
        <p:spPr>
          <a:xfrm>
            <a:off x="5428" y="6477000"/>
            <a:ext cx="45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B9EA7B8-EFE1-4140-ADC1-18B4A3AD441F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15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562600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Main result: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b="0" dirty="0" smtClean="0"/>
          </a:p>
          <a:p>
            <a:r>
              <a:rPr lang="en-US" b="0" dirty="0" smtClean="0"/>
              <a:t>The </a:t>
            </a:r>
            <a:r>
              <a:rPr lang="en-US" b="0" dirty="0" err="1" smtClean="0"/>
              <a:t>i-th</a:t>
            </a:r>
            <a:r>
              <a:rPr lang="en-US" b="0" dirty="0" smtClean="0"/>
              <a:t> marginal posterior depends only on the prior associated with the </a:t>
            </a:r>
            <a:r>
              <a:rPr lang="en-US" b="0" dirty="0" err="1" smtClean="0"/>
              <a:t>i-th</a:t>
            </a:r>
            <a:r>
              <a:rPr lang="en-US" b="0" dirty="0" smtClean="0"/>
              <a:t> tuple,  and its marginal probability conditioned by the evidence</a:t>
            </a:r>
          </a:p>
          <a:p>
            <a:endParaRPr lang="en-US" b="0" dirty="0" smtClean="0"/>
          </a:p>
          <a:p>
            <a:r>
              <a:rPr lang="en-US" b="0" dirty="0" smtClean="0"/>
              <a:t>The marginal posterior is </a:t>
            </a:r>
            <a:r>
              <a:rPr lang="en-US" dirty="0" smtClean="0"/>
              <a:t>not</a:t>
            </a:r>
            <a:r>
              <a:rPr lang="en-US" b="0" dirty="0" smtClean="0"/>
              <a:t> a Beta distribution, hence it is not a conjugate prior</a:t>
            </a:r>
          </a:p>
          <a:p>
            <a:endParaRPr lang="en-US" b="0" dirty="0" smtClean="0"/>
          </a:p>
          <a:p>
            <a:r>
              <a:rPr lang="en-US" b="0" dirty="0" smtClean="0"/>
              <a:t>The marginal posterior is a mixture of Beta distributions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6" name="Rectangle 5"/>
          <p:cNvSpPr/>
          <p:nvPr/>
        </p:nvSpPr>
        <p:spPr>
          <a:xfrm>
            <a:off x="457200" y="1905000"/>
            <a:ext cx="8534400" cy="990600"/>
          </a:xfrm>
          <a:prstGeom prst="rect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C00000"/>
          </a:solidFill>
        </p:spPr>
        <p:txBody>
          <a:bodyPr/>
          <a:lstStyle/>
          <a:p>
            <a:r>
              <a:rPr lang="en-US" dirty="0" smtClean="0"/>
              <a:t>B-PDBs</a:t>
            </a:r>
            <a:r>
              <a:rPr lang="en-US" dirty="0"/>
              <a:t>: Incorporating a single additional observation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1905000"/>
            <a:ext cx="4860131" cy="990600"/>
          </a:xfrm>
          <a:prstGeom prst="rect">
            <a:avLst/>
          </a:prstGeom>
        </p:spPr>
      </p:pic>
      <p:sp>
        <p:nvSpPr>
          <p:cNvPr id="7" name="Slide Number Placeholder 2"/>
          <p:cNvSpPr txBox="1">
            <a:spLocks/>
          </p:cNvSpPr>
          <p:nvPr/>
        </p:nvSpPr>
        <p:spPr>
          <a:xfrm>
            <a:off x="5428" y="6492875"/>
            <a:ext cx="45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B9EA7B8-EFE1-4140-ADC1-18B4A3AD441F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447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562600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How to adjust the prior so to match the posterior? </a:t>
            </a:r>
          </a:p>
          <a:p>
            <a:pPr lvl="1"/>
            <a:r>
              <a:rPr lang="en-US" dirty="0" smtClean="0"/>
              <a:t>They do not belong to the same family</a:t>
            </a:r>
          </a:p>
          <a:p>
            <a:pPr lvl="1"/>
            <a:r>
              <a:rPr lang="en-US" dirty="0" smtClean="0"/>
              <a:t>We minimize the </a:t>
            </a:r>
            <a:r>
              <a:rPr lang="en-US" b="1" dirty="0" smtClean="0"/>
              <a:t>relative entropy</a:t>
            </a:r>
            <a:r>
              <a:rPr lang="en-US" dirty="0" smtClean="0"/>
              <a:t> between the two</a:t>
            </a:r>
          </a:p>
          <a:p>
            <a:endParaRPr lang="en-US" b="0" dirty="0" smtClean="0"/>
          </a:p>
          <a:p>
            <a:r>
              <a:rPr lang="en-US" b="0" dirty="0" smtClean="0"/>
              <a:t>The Beta distribution belongs to the exponential family and its natural statistics are </a:t>
            </a:r>
            <a:r>
              <a:rPr lang="en-US" dirty="0" smtClean="0"/>
              <a:t>log(</a:t>
            </a:r>
            <a:r>
              <a:rPr lang="en-US" dirty="0" err="1" smtClean="0"/>
              <a:t>θ</a:t>
            </a:r>
            <a:r>
              <a:rPr lang="en-US" dirty="0" smtClean="0"/>
              <a:t>)</a:t>
            </a:r>
            <a:r>
              <a:rPr lang="en-US" b="0" dirty="0" smtClean="0"/>
              <a:t> and </a:t>
            </a:r>
            <a:r>
              <a:rPr lang="en-US" dirty="0" smtClean="0"/>
              <a:t>log(1-θ</a:t>
            </a:r>
            <a:r>
              <a:rPr lang="en-US" dirty="0"/>
              <a:t>)</a:t>
            </a:r>
          </a:p>
          <a:p>
            <a:endParaRPr lang="en-US" b="0" dirty="0" smtClean="0"/>
          </a:p>
          <a:p>
            <a:r>
              <a:rPr lang="en-US" b="0" dirty="0" smtClean="0"/>
              <a:t>Hence, to minimize the relative entropy we need to identify the hyper-parameters a* and b* that satisfy the following constraint: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C00000"/>
          </a:solidFill>
        </p:spPr>
        <p:txBody>
          <a:bodyPr/>
          <a:lstStyle/>
          <a:p>
            <a:r>
              <a:rPr lang="en-US" dirty="0" smtClean="0"/>
              <a:t>B-PDBs</a:t>
            </a:r>
            <a:r>
              <a:rPr lang="en-US" dirty="0"/>
              <a:t>: Incorporating a single additional observation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4953000"/>
            <a:ext cx="6992470" cy="1219200"/>
          </a:xfrm>
          <a:prstGeom prst="rect">
            <a:avLst/>
          </a:prstGeom>
        </p:spPr>
      </p:pic>
      <p:sp>
        <p:nvSpPr>
          <p:cNvPr id="5" name="Slide Number Placeholder 2"/>
          <p:cNvSpPr txBox="1">
            <a:spLocks/>
          </p:cNvSpPr>
          <p:nvPr/>
        </p:nvSpPr>
        <p:spPr>
          <a:xfrm>
            <a:off x="5428" y="6492875"/>
            <a:ext cx="45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B9EA7B8-EFE1-4140-ADC1-18B4A3AD441F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815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C00000"/>
          </a:solidFill>
        </p:spPr>
        <p:txBody>
          <a:bodyPr/>
          <a:lstStyle/>
          <a:p>
            <a:r>
              <a:rPr lang="en-US" dirty="0" smtClean="0"/>
              <a:t>The big picture: Training from sampled query-answers</a:t>
            </a: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3810000" y="1371600"/>
            <a:ext cx="5181600" cy="2209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Font typeface="Wingdings" pitchFamily="2" charset="2"/>
              <a:buNone/>
              <a:defRPr sz="1600" b="0">
                <a:solidFill>
                  <a:srgbClr val="000066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Font typeface="Wingdings" pitchFamily="2" charset="2"/>
              <a:buNone/>
              <a:defRPr sz="2000" b="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Font typeface="Wingdings" pitchFamily="2" charset="2"/>
              <a:buNone/>
              <a:defRPr sz="1800" b="0">
                <a:solidFill>
                  <a:schemeClr val="accent2"/>
                </a:solidFill>
                <a:latin typeface="Georgia" panose="02040502050405020303" pitchFamily="18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 2" pitchFamily="18" charset="2"/>
              <a:buNone/>
              <a:defRPr sz="2000">
                <a:solidFill>
                  <a:schemeClr val="accent2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 2" pitchFamily="18" charset="2"/>
              <a:buNone/>
              <a:defRPr sz="2000">
                <a:solidFill>
                  <a:schemeClr val="accent2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 2" pitchFamily="18" charset="2"/>
              <a:buNone/>
              <a:defRPr sz="2000">
                <a:solidFill>
                  <a:schemeClr val="accent2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 2" pitchFamily="18" charset="2"/>
              <a:buNone/>
              <a:defRPr sz="2000">
                <a:solidFill>
                  <a:schemeClr val="accent2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 2" pitchFamily="18" charset="2"/>
              <a:buNone/>
              <a:defRPr sz="2000">
                <a:solidFill>
                  <a:schemeClr val="accent2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 2" pitchFamily="18" charset="2"/>
              <a:buNone/>
              <a:defRPr sz="2000">
                <a:solidFill>
                  <a:schemeClr val="accent2"/>
                </a:solidFill>
                <a:latin typeface="+mn-lt"/>
              </a:defRPr>
            </a:lvl9pPr>
          </a:lstStyle>
          <a:p>
            <a:pPr algn="l"/>
            <a:r>
              <a:rPr lang="en-US" b="1" i="1" dirty="0" smtClean="0">
                <a:latin typeface="Andale Mono"/>
                <a:cs typeface="Andale Mono"/>
              </a:rPr>
              <a:t>Do </a:t>
            </a:r>
            <a:r>
              <a:rPr lang="en-US" b="1" i="1" dirty="0" smtClean="0">
                <a:latin typeface="Andale Mono"/>
                <a:cs typeface="Andale Mono"/>
              </a:rPr>
              <a:t>Ada and Bob work for the same company?</a:t>
            </a:r>
          </a:p>
          <a:p>
            <a:pPr algn="l"/>
            <a:r>
              <a:rPr lang="en-US" b="1" dirty="0" smtClean="0">
                <a:latin typeface="Andale Mono"/>
                <a:cs typeface="Andale Mono"/>
              </a:rPr>
              <a:t>   </a:t>
            </a:r>
            <a:r>
              <a:rPr lang="en-US" dirty="0" smtClean="0">
                <a:solidFill>
                  <a:srgbClr val="008000"/>
                </a:solidFill>
                <a:latin typeface="Andale Mono"/>
                <a:cs typeface="Andale Mono"/>
              </a:rPr>
              <a:t>yes yes yes </a:t>
            </a:r>
            <a:r>
              <a:rPr lang="en-US" dirty="0" smtClean="0">
                <a:solidFill>
                  <a:srgbClr val="FF0000"/>
                </a:solidFill>
                <a:latin typeface="Andale Mono"/>
                <a:cs typeface="Andale Mono"/>
              </a:rPr>
              <a:t>no</a:t>
            </a:r>
            <a:r>
              <a:rPr lang="en-US" dirty="0" smtClean="0">
                <a:latin typeface="Andale Mono"/>
                <a:cs typeface="Andale Mono"/>
              </a:rPr>
              <a:t> </a:t>
            </a:r>
            <a:r>
              <a:rPr lang="en-US" dirty="0" smtClean="0">
                <a:solidFill>
                  <a:srgbClr val="008000"/>
                </a:solidFill>
                <a:latin typeface="Andale Mono"/>
                <a:cs typeface="Andale Mono"/>
              </a:rPr>
              <a:t>yes</a:t>
            </a:r>
            <a:r>
              <a:rPr lang="en-US" dirty="0" smtClean="0">
                <a:latin typeface="Andale Mono"/>
                <a:cs typeface="Andale Mono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Andale Mono"/>
                <a:cs typeface="Andale Mono"/>
              </a:rPr>
              <a:t>no no </a:t>
            </a:r>
            <a:r>
              <a:rPr lang="is-IS" dirty="0" smtClean="0">
                <a:latin typeface="Andale Mono"/>
                <a:cs typeface="Andale Mono"/>
              </a:rPr>
              <a:t>…</a:t>
            </a:r>
            <a:endParaRPr lang="en-US" dirty="0">
              <a:latin typeface="Andale Mono"/>
              <a:cs typeface="Andale Mono"/>
            </a:endParaRPr>
          </a:p>
          <a:p>
            <a:pPr algn="l"/>
            <a:r>
              <a:rPr lang="en-US" b="1" i="1" dirty="0" smtClean="0">
                <a:latin typeface="Andale Mono"/>
                <a:cs typeface="Andale Mono"/>
              </a:rPr>
              <a:t>Does Ada have a job?</a:t>
            </a:r>
          </a:p>
          <a:p>
            <a:pPr algn="l"/>
            <a:r>
              <a:rPr lang="en-US" b="1" dirty="0">
                <a:latin typeface="Andale Mono"/>
                <a:cs typeface="Andale Mono"/>
              </a:rPr>
              <a:t> </a:t>
            </a:r>
            <a:r>
              <a:rPr lang="en-US" b="1" dirty="0" smtClean="0">
                <a:latin typeface="Andale Mono"/>
                <a:cs typeface="Andale Mono"/>
              </a:rPr>
              <a:t>  </a:t>
            </a:r>
            <a:r>
              <a:rPr lang="en-US" dirty="0" smtClean="0">
                <a:solidFill>
                  <a:srgbClr val="FF0000"/>
                </a:solidFill>
                <a:latin typeface="Andale Mono"/>
                <a:cs typeface="Andale Mono"/>
              </a:rPr>
              <a:t>no</a:t>
            </a:r>
            <a:r>
              <a:rPr lang="en-US" dirty="0" smtClean="0">
                <a:latin typeface="Andale Mono"/>
                <a:cs typeface="Andale Mono"/>
              </a:rPr>
              <a:t> </a:t>
            </a:r>
            <a:r>
              <a:rPr lang="en-US" dirty="0" smtClean="0">
                <a:solidFill>
                  <a:srgbClr val="008000"/>
                </a:solidFill>
                <a:latin typeface="Andale Mono"/>
                <a:cs typeface="Andale Mono"/>
              </a:rPr>
              <a:t>yes yes</a:t>
            </a:r>
            <a:r>
              <a:rPr lang="en-US" dirty="0" smtClean="0">
                <a:latin typeface="Andale Mono"/>
                <a:cs typeface="Andale Mono"/>
              </a:rPr>
              <a:t> </a:t>
            </a:r>
            <a:r>
              <a:rPr lang="en-US" dirty="0">
                <a:solidFill>
                  <a:srgbClr val="FF0000"/>
                </a:solidFill>
                <a:latin typeface="Andale Mono"/>
                <a:cs typeface="Andale Mono"/>
              </a:rPr>
              <a:t>no no </a:t>
            </a:r>
            <a:r>
              <a:rPr lang="en-US" dirty="0">
                <a:solidFill>
                  <a:srgbClr val="008000"/>
                </a:solidFill>
                <a:latin typeface="Andale Mono"/>
                <a:cs typeface="Andale Mono"/>
              </a:rPr>
              <a:t>yes</a:t>
            </a:r>
            <a:r>
              <a:rPr lang="en-US" dirty="0">
                <a:latin typeface="Andale Mono"/>
                <a:cs typeface="Andale Mono"/>
              </a:rPr>
              <a:t> </a:t>
            </a:r>
            <a:r>
              <a:rPr lang="is-IS" dirty="0" smtClean="0">
                <a:latin typeface="Andale Mono"/>
                <a:cs typeface="Andale Mono"/>
              </a:rPr>
              <a:t>…</a:t>
            </a:r>
            <a:endParaRPr lang="en-US" b="1" dirty="0">
              <a:latin typeface="Andale Mono"/>
              <a:cs typeface="Andale Mono"/>
            </a:endParaRPr>
          </a:p>
          <a:p>
            <a:pPr algn="l"/>
            <a:r>
              <a:rPr lang="en-US" b="1" i="1" dirty="0" smtClean="0">
                <a:latin typeface="Andale Mono"/>
                <a:cs typeface="Andale Mono"/>
              </a:rPr>
              <a:t>Does Bob work for HP?</a:t>
            </a:r>
          </a:p>
          <a:p>
            <a:pPr algn="l"/>
            <a:r>
              <a:rPr lang="en-US" dirty="0" smtClean="0">
                <a:solidFill>
                  <a:srgbClr val="FF0000"/>
                </a:solidFill>
                <a:latin typeface="Andale Mono"/>
                <a:cs typeface="Andale Mono"/>
              </a:rPr>
              <a:t>   no no no no</a:t>
            </a:r>
            <a:r>
              <a:rPr lang="en-US" dirty="0" smtClean="0">
                <a:latin typeface="Andale Mono"/>
                <a:cs typeface="Andale Mono"/>
              </a:rPr>
              <a:t> </a:t>
            </a:r>
            <a:r>
              <a:rPr lang="en-US" dirty="0">
                <a:solidFill>
                  <a:srgbClr val="008000"/>
                </a:solidFill>
                <a:latin typeface="Andale Mono"/>
                <a:cs typeface="Andale Mono"/>
              </a:rPr>
              <a:t>yes</a:t>
            </a:r>
            <a:r>
              <a:rPr lang="en-US" dirty="0">
                <a:latin typeface="Andale Mono"/>
                <a:cs typeface="Andale Mono"/>
              </a:rPr>
              <a:t> </a:t>
            </a:r>
            <a:r>
              <a:rPr lang="en-US" dirty="0">
                <a:solidFill>
                  <a:srgbClr val="FF0000"/>
                </a:solidFill>
                <a:latin typeface="Andale Mono"/>
                <a:cs typeface="Andale Mono"/>
              </a:rPr>
              <a:t>no no </a:t>
            </a:r>
            <a:r>
              <a:rPr lang="is-IS" dirty="0" smtClean="0">
                <a:latin typeface="Andale Mono"/>
                <a:cs typeface="Andale Mono"/>
              </a:rPr>
              <a:t>…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835219" y="990600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evidence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3835219" y="4202668"/>
            <a:ext cx="4876800" cy="2350532"/>
            <a:chOff x="3835219" y="3821668"/>
            <a:chExt cx="4876800" cy="2350532"/>
          </a:xfrm>
        </p:grpSpPr>
        <p:sp>
          <p:nvSpPr>
            <p:cNvPr id="7" name="Snip Single Corner Rectangle 6"/>
            <p:cNvSpPr/>
            <p:nvPr/>
          </p:nvSpPr>
          <p:spPr>
            <a:xfrm>
              <a:off x="4140019" y="4191000"/>
              <a:ext cx="4572000" cy="1981200"/>
            </a:xfrm>
            <a:prstGeom prst="snip1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97219" y="4343400"/>
              <a:ext cx="3544570" cy="99847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16219" y="5410200"/>
              <a:ext cx="1440636" cy="7112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64019" y="5486399"/>
              <a:ext cx="1447800" cy="64346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88019" y="5486400"/>
              <a:ext cx="1295400" cy="591726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3835219" y="3821668"/>
              <a:ext cx="19732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probabilistic model</a:t>
              </a:r>
              <a:endParaRPr lang="en-US" dirty="0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04800" y="1371600"/>
            <a:ext cx="1921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relational structure</a:t>
            </a:r>
            <a:endParaRPr lang="en-US" dirty="0"/>
          </a:p>
        </p:txBody>
      </p:sp>
      <p:sp>
        <p:nvSpPr>
          <p:cNvPr id="20" name="Right Arrow 19"/>
          <p:cNvSpPr/>
          <p:nvPr/>
        </p:nvSpPr>
        <p:spPr>
          <a:xfrm>
            <a:off x="2819400" y="2209800"/>
            <a:ext cx="838200" cy="1524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 rot="5400000">
            <a:off x="6172201" y="3962399"/>
            <a:ext cx="457200" cy="15240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1131856" y="4343400"/>
            <a:ext cx="1154144" cy="1600200"/>
            <a:chOff x="381000" y="4191000"/>
            <a:chExt cx="1154144" cy="1600200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1000" y="4191000"/>
              <a:ext cx="1154144" cy="1600200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381000" y="4268450"/>
              <a:ext cx="1143000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l-GR" sz="8800" dirty="0">
                  <a:solidFill>
                    <a:schemeClr val="bg2">
                      <a:lumMod val="20000"/>
                      <a:lumOff val="80000"/>
                    </a:schemeClr>
                  </a:solidFill>
                </a:rPr>
                <a:t>β</a:t>
              </a:r>
              <a:endParaRPr lang="en-US" sz="8800" dirty="0"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</p:txBody>
        </p:sp>
      </p:grpSp>
      <p:sp>
        <p:nvSpPr>
          <p:cNvPr id="23" name="Slide Number Placeholder 2"/>
          <p:cNvSpPr txBox="1">
            <a:spLocks/>
          </p:cNvSpPr>
          <p:nvPr/>
        </p:nvSpPr>
        <p:spPr>
          <a:xfrm>
            <a:off x="5428" y="6492875"/>
            <a:ext cx="45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B9EA7B8-EFE1-4140-ADC1-18B4A3AD441F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1676400"/>
            <a:ext cx="2590800" cy="137312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05200" y="3657600"/>
            <a:ext cx="5410200" cy="3048000"/>
          </a:xfrm>
          <a:prstGeom prst="rect">
            <a:avLst/>
          </a:prstGeom>
          <a:solidFill>
            <a:srgbClr val="FFFFFF">
              <a:alpha val="6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134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C00000"/>
          </a:solidFill>
        </p:spPr>
        <p:txBody>
          <a:bodyPr/>
          <a:lstStyle/>
          <a:p>
            <a:r>
              <a:rPr lang="en-US" dirty="0" smtClean="0"/>
              <a:t>B-PDBs: Generalizing to multiple observations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763000" cy="5562600"/>
          </a:xfrm>
        </p:spPr>
        <p:txBody>
          <a:bodyPr/>
          <a:lstStyle/>
          <a:p>
            <a:r>
              <a:rPr lang="en-US" dirty="0" smtClean="0"/>
              <a:t>Plate model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b="0" i="1" dirty="0"/>
              <a:t>k</a:t>
            </a:r>
            <a:r>
              <a:rPr lang="en-US" dirty="0"/>
              <a:t> distinct Boolean queries / lineage formulas</a:t>
            </a:r>
          </a:p>
          <a:p>
            <a:endParaRPr lang="en-US" dirty="0"/>
          </a:p>
          <a:p>
            <a:r>
              <a:rPr lang="en-US" b="0" i="1" dirty="0"/>
              <a:t>s</a:t>
            </a:r>
            <a:r>
              <a:rPr lang="en-US" dirty="0"/>
              <a:t>  </a:t>
            </a:r>
            <a:r>
              <a:rPr lang="en-US" dirty="0" smtClean="0"/>
              <a:t>independent observations </a:t>
            </a:r>
            <a:r>
              <a:rPr lang="en-US" dirty="0"/>
              <a:t>per </a:t>
            </a:r>
            <a:r>
              <a:rPr lang="en-US" dirty="0" smtClean="0"/>
              <a:t>query</a:t>
            </a:r>
          </a:p>
          <a:p>
            <a:endParaRPr lang="en-US" dirty="0"/>
          </a:p>
          <a:p>
            <a:r>
              <a:rPr lang="en-US" dirty="0" smtClean="0"/>
              <a:t>GOAL:</a:t>
            </a:r>
            <a:r>
              <a:rPr lang="en-US" dirty="0" smtClean="0"/>
              <a:t> collapsing multiple observations into a single BU step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1563291"/>
            <a:ext cx="4800600" cy="2475309"/>
          </a:xfrm>
          <a:prstGeom prst="rect">
            <a:avLst/>
          </a:prstGeom>
        </p:spPr>
      </p:pic>
      <p:sp>
        <p:nvSpPr>
          <p:cNvPr id="5" name="Slide Number Placeholder 2"/>
          <p:cNvSpPr txBox="1">
            <a:spLocks/>
          </p:cNvSpPr>
          <p:nvPr/>
        </p:nvSpPr>
        <p:spPr>
          <a:xfrm>
            <a:off x="5428" y="6492875"/>
            <a:ext cx="45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B9EA7B8-EFE1-4140-ADC1-18B4A3AD441F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051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C00000"/>
          </a:solidFill>
        </p:spPr>
        <p:txBody>
          <a:bodyPr/>
          <a:lstStyle/>
          <a:p>
            <a:r>
              <a:rPr lang="en-US" dirty="0" smtClean="0"/>
              <a:t>The big picture: Training from sampled query-answers</a:t>
            </a: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3886200" y="1371600"/>
            <a:ext cx="5029200" cy="2286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Font typeface="Wingdings" pitchFamily="2" charset="2"/>
              <a:buNone/>
              <a:defRPr sz="1600" b="0">
                <a:solidFill>
                  <a:srgbClr val="000066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Font typeface="Wingdings" pitchFamily="2" charset="2"/>
              <a:buNone/>
              <a:defRPr sz="2000" b="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Font typeface="Wingdings" pitchFamily="2" charset="2"/>
              <a:buNone/>
              <a:defRPr sz="1800" b="0">
                <a:solidFill>
                  <a:schemeClr val="accent2"/>
                </a:solidFill>
                <a:latin typeface="Georgia" panose="02040502050405020303" pitchFamily="18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 2" pitchFamily="18" charset="2"/>
              <a:buNone/>
              <a:defRPr sz="2000">
                <a:solidFill>
                  <a:schemeClr val="accent2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 2" pitchFamily="18" charset="2"/>
              <a:buNone/>
              <a:defRPr sz="2000">
                <a:solidFill>
                  <a:schemeClr val="accent2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 2" pitchFamily="18" charset="2"/>
              <a:buNone/>
              <a:defRPr sz="2000">
                <a:solidFill>
                  <a:schemeClr val="accent2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 2" pitchFamily="18" charset="2"/>
              <a:buNone/>
              <a:defRPr sz="2000">
                <a:solidFill>
                  <a:schemeClr val="accent2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 2" pitchFamily="18" charset="2"/>
              <a:buNone/>
              <a:defRPr sz="2000">
                <a:solidFill>
                  <a:schemeClr val="accent2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 2" pitchFamily="18" charset="2"/>
              <a:buNone/>
              <a:defRPr sz="2000">
                <a:solidFill>
                  <a:schemeClr val="accent2"/>
                </a:solidFill>
                <a:latin typeface="+mn-lt"/>
              </a:defRPr>
            </a:lvl9pPr>
          </a:lstStyle>
          <a:p>
            <a:pPr algn="l"/>
            <a:r>
              <a:rPr lang="en-US" b="1" i="1" dirty="0" smtClean="0">
                <a:latin typeface="Andale Mono"/>
                <a:cs typeface="Andale Mono"/>
              </a:rPr>
              <a:t>x</a:t>
            </a:r>
            <a:r>
              <a:rPr lang="en-US" b="1" i="1" baseline="-25000" dirty="0" smtClean="0">
                <a:latin typeface="Andale Mono"/>
                <a:cs typeface="Andale Mono"/>
              </a:rPr>
              <a:t>1</a:t>
            </a:r>
            <a:r>
              <a:rPr lang="en-US" b="1" i="1" dirty="0" smtClean="0">
                <a:latin typeface="Andale Mono"/>
                <a:cs typeface="Andale Mono"/>
              </a:rPr>
              <a:t>x</a:t>
            </a:r>
            <a:r>
              <a:rPr lang="en-US" b="1" i="1" baseline="-25000" dirty="0" smtClean="0">
                <a:latin typeface="Andale Mono"/>
                <a:cs typeface="Andale Mono"/>
              </a:rPr>
              <a:t>3</a:t>
            </a:r>
            <a:r>
              <a:rPr lang="en-US" b="1" i="1" dirty="0" smtClean="0">
                <a:latin typeface="Andale Mono"/>
                <a:cs typeface="Andale Mono"/>
              </a:rPr>
              <a:t>?</a:t>
            </a:r>
          </a:p>
          <a:p>
            <a:pPr algn="l"/>
            <a:r>
              <a:rPr lang="en-US" b="1" dirty="0" smtClean="0">
                <a:latin typeface="Andale Mono"/>
                <a:cs typeface="Andale Mono"/>
              </a:rPr>
              <a:t>   </a:t>
            </a:r>
            <a:r>
              <a:rPr lang="en-US" dirty="0" smtClean="0">
                <a:solidFill>
                  <a:srgbClr val="008000"/>
                </a:solidFill>
                <a:latin typeface="Andale Mono"/>
                <a:cs typeface="Andale Mono"/>
              </a:rPr>
              <a:t>true true true </a:t>
            </a:r>
            <a:r>
              <a:rPr lang="en-US" dirty="0" smtClean="0">
                <a:solidFill>
                  <a:srgbClr val="FF0000"/>
                </a:solidFill>
                <a:latin typeface="Andale Mono"/>
                <a:cs typeface="Andale Mono"/>
              </a:rPr>
              <a:t>false </a:t>
            </a:r>
            <a:r>
              <a:rPr lang="en-US" dirty="0" smtClean="0">
                <a:solidFill>
                  <a:srgbClr val="008000"/>
                </a:solidFill>
                <a:latin typeface="Andale Mono"/>
                <a:cs typeface="Andale Mono"/>
              </a:rPr>
              <a:t>true </a:t>
            </a:r>
            <a:r>
              <a:rPr lang="en-US" dirty="0" smtClean="0">
                <a:solidFill>
                  <a:srgbClr val="FF0000"/>
                </a:solidFill>
                <a:latin typeface="Andale Mono"/>
                <a:cs typeface="Andale Mono"/>
              </a:rPr>
              <a:t>false </a:t>
            </a:r>
            <a:r>
              <a:rPr lang="is-IS" dirty="0" smtClean="0">
                <a:latin typeface="Andale Mono"/>
                <a:cs typeface="Andale Mono"/>
              </a:rPr>
              <a:t>…</a:t>
            </a:r>
            <a:endParaRPr lang="en-US" dirty="0">
              <a:latin typeface="Andale Mono"/>
              <a:cs typeface="Andale Mono"/>
            </a:endParaRPr>
          </a:p>
          <a:p>
            <a:pPr algn="l"/>
            <a:r>
              <a:rPr lang="en-US" b="1" i="1" dirty="0" smtClean="0">
                <a:latin typeface="Andale Mono"/>
                <a:cs typeface="Andale Mono"/>
              </a:rPr>
              <a:t>x</a:t>
            </a:r>
            <a:r>
              <a:rPr lang="en-US" b="1" i="1" baseline="-25000" dirty="0" smtClean="0">
                <a:latin typeface="Andale Mono"/>
                <a:cs typeface="Andale Mono"/>
              </a:rPr>
              <a:t>1 </a:t>
            </a:r>
            <a:r>
              <a:rPr lang="en-US" b="1" i="1" dirty="0" smtClean="0">
                <a:latin typeface="Andale Mono"/>
                <a:cs typeface="Andale Mono"/>
              </a:rPr>
              <a:t>v x</a:t>
            </a:r>
            <a:r>
              <a:rPr lang="en-US" b="1" i="1" baseline="-25000" dirty="0" smtClean="0">
                <a:latin typeface="Andale Mono"/>
                <a:cs typeface="Andale Mono"/>
              </a:rPr>
              <a:t>2</a:t>
            </a:r>
            <a:r>
              <a:rPr lang="en-US" b="1" i="1" dirty="0" smtClean="0">
                <a:latin typeface="Andale Mono"/>
                <a:cs typeface="Andale Mono"/>
              </a:rPr>
              <a:t> ?</a:t>
            </a:r>
          </a:p>
          <a:p>
            <a:pPr algn="l"/>
            <a:r>
              <a:rPr lang="en-US" b="1" dirty="0">
                <a:latin typeface="Andale Mono"/>
                <a:cs typeface="Andale Mono"/>
              </a:rPr>
              <a:t> </a:t>
            </a:r>
            <a:r>
              <a:rPr lang="en-US" b="1" dirty="0" smtClean="0">
                <a:latin typeface="Andale Mono"/>
                <a:cs typeface="Andale Mono"/>
              </a:rPr>
              <a:t>  </a:t>
            </a:r>
            <a:r>
              <a:rPr lang="en-US" dirty="0" smtClean="0">
                <a:solidFill>
                  <a:srgbClr val="FF0000"/>
                </a:solidFill>
                <a:latin typeface="Andale Mono"/>
                <a:cs typeface="Andale Mono"/>
              </a:rPr>
              <a:t>false </a:t>
            </a:r>
            <a:r>
              <a:rPr lang="en-US" dirty="0" smtClean="0">
                <a:solidFill>
                  <a:srgbClr val="008000"/>
                </a:solidFill>
                <a:latin typeface="Andale Mono"/>
                <a:cs typeface="Andale Mono"/>
              </a:rPr>
              <a:t>true true </a:t>
            </a:r>
            <a:r>
              <a:rPr lang="en-US" dirty="0" smtClean="0">
                <a:solidFill>
                  <a:srgbClr val="FF0000"/>
                </a:solidFill>
                <a:latin typeface="Andale Mono"/>
                <a:cs typeface="Andale Mono"/>
              </a:rPr>
              <a:t>false false </a:t>
            </a:r>
            <a:r>
              <a:rPr lang="en-US" dirty="0" smtClean="0">
                <a:solidFill>
                  <a:srgbClr val="008000"/>
                </a:solidFill>
                <a:latin typeface="Andale Mono"/>
                <a:cs typeface="Andale Mono"/>
              </a:rPr>
              <a:t>true </a:t>
            </a:r>
            <a:r>
              <a:rPr lang="is-IS" dirty="0" smtClean="0">
                <a:latin typeface="Andale Mono"/>
                <a:cs typeface="Andale Mono"/>
              </a:rPr>
              <a:t>…</a:t>
            </a:r>
            <a:endParaRPr lang="en-US" b="1" dirty="0">
              <a:latin typeface="Andale Mono"/>
              <a:cs typeface="Andale Mono"/>
            </a:endParaRPr>
          </a:p>
          <a:p>
            <a:pPr algn="l"/>
            <a:r>
              <a:rPr lang="en-US" b="1" i="1" dirty="0" smtClean="0">
                <a:latin typeface="Andale Mono"/>
                <a:cs typeface="Andale Mono"/>
              </a:rPr>
              <a:t>x</a:t>
            </a:r>
            <a:r>
              <a:rPr lang="en-US" b="1" i="1" baseline="-25000" dirty="0" smtClean="0">
                <a:latin typeface="Andale Mono"/>
                <a:cs typeface="Andale Mono"/>
              </a:rPr>
              <a:t>3 </a:t>
            </a:r>
            <a:r>
              <a:rPr lang="en-US" b="1" i="1" dirty="0" smtClean="0">
                <a:latin typeface="Andale Mono"/>
                <a:cs typeface="Andale Mono"/>
              </a:rPr>
              <a:t>?</a:t>
            </a:r>
            <a:endParaRPr lang="en-US" b="1" i="1" dirty="0" smtClean="0">
              <a:latin typeface="Andale Mono"/>
              <a:cs typeface="Andale Mono"/>
            </a:endParaRPr>
          </a:p>
          <a:p>
            <a:pPr algn="l"/>
            <a:r>
              <a:rPr lang="en-US" dirty="0" smtClean="0">
                <a:solidFill>
                  <a:srgbClr val="FF0000"/>
                </a:solidFill>
                <a:latin typeface="Andale Mono"/>
                <a:cs typeface="Andale Mono"/>
              </a:rPr>
              <a:t>   false false </a:t>
            </a:r>
            <a:r>
              <a:rPr lang="en-US" dirty="0" smtClean="0">
                <a:solidFill>
                  <a:srgbClr val="008000"/>
                </a:solidFill>
                <a:latin typeface="Andale Mono"/>
                <a:cs typeface="Andale Mono"/>
              </a:rPr>
              <a:t>true </a:t>
            </a:r>
            <a:r>
              <a:rPr lang="en-US" dirty="0" smtClean="0">
                <a:solidFill>
                  <a:srgbClr val="FF0000"/>
                </a:solidFill>
                <a:latin typeface="Andale Mono"/>
                <a:cs typeface="Andale Mono"/>
              </a:rPr>
              <a:t>false </a:t>
            </a:r>
            <a:r>
              <a:rPr lang="is-IS" dirty="0" smtClean="0">
                <a:latin typeface="Andale Mono"/>
                <a:cs typeface="Andale Mono"/>
              </a:rPr>
              <a:t>…</a:t>
            </a:r>
            <a:endParaRPr lang="en-US" sz="1800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835219" y="990600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evidence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3835219" y="4202668"/>
            <a:ext cx="4876800" cy="2350532"/>
            <a:chOff x="3835219" y="3821668"/>
            <a:chExt cx="4876800" cy="2350532"/>
          </a:xfrm>
        </p:grpSpPr>
        <p:sp>
          <p:nvSpPr>
            <p:cNvPr id="7" name="Snip Single Corner Rectangle 6"/>
            <p:cNvSpPr/>
            <p:nvPr/>
          </p:nvSpPr>
          <p:spPr>
            <a:xfrm>
              <a:off x="4140019" y="4191000"/>
              <a:ext cx="4572000" cy="1981200"/>
            </a:xfrm>
            <a:prstGeom prst="snip1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97219" y="4343400"/>
              <a:ext cx="3544570" cy="99847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16219" y="5410200"/>
              <a:ext cx="1440636" cy="7112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64019" y="5486399"/>
              <a:ext cx="1447800" cy="64346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88019" y="5486400"/>
              <a:ext cx="1295400" cy="591726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3835219" y="3821668"/>
              <a:ext cx="19732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probabilistic model</a:t>
              </a:r>
              <a:endParaRPr lang="en-US" dirty="0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04800" y="1371600"/>
            <a:ext cx="1921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relational structure</a:t>
            </a:r>
            <a:endParaRPr lang="en-US" dirty="0"/>
          </a:p>
        </p:txBody>
      </p:sp>
      <p:sp>
        <p:nvSpPr>
          <p:cNvPr id="20" name="Right Arrow 19"/>
          <p:cNvSpPr/>
          <p:nvPr/>
        </p:nvSpPr>
        <p:spPr>
          <a:xfrm>
            <a:off x="2819400" y="2209800"/>
            <a:ext cx="838200" cy="1524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 rot="5400000">
            <a:off x="6172201" y="3962399"/>
            <a:ext cx="457200" cy="15240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1131856" y="4343400"/>
            <a:ext cx="1154144" cy="1600200"/>
            <a:chOff x="381000" y="4191000"/>
            <a:chExt cx="1154144" cy="1600200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1000" y="4191000"/>
              <a:ext cx="1154144" cy="1600200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381000" y="4268450"/>
              <a:ext cx="1143000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l-GR" sz="8800" dirty="0">
                  <a:solidFill>
                    <a:schemeClr val="bg2">
                      <a:lumMod val="20000"/>
                      <a:lumOff val="80000"/>
                    </a:schemeClr>
                  </a:solidFill>
                </a:rPr>
                <a:t>β</a:t>
              </a:r>
              <a:endParaRPr lang="en-US" sz="8800" dirty="0"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</p:txBody>
        </p:sp>
      </p:grpSp>
      <p:sp>
        <p:nvSpPr>
          <p:cNvPr id="23" name="Slide Number Placeholder 2"/>
          <p:cNvSpPr txBox="1">
            <a:spLocks/>
          </p:cNvSpPr>
          <p:nvPr/>
        </p:nvSpPr>
        <p:spPr>
          <a:xfrm>
            <a:off x="5428" y="6492875"/>
            <a:ext cx="45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B9EA7B8-EFE1-4140-ADC1-18B4A3AD441F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1676400"/>
            <a:ext cx="2590800" cy="137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462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C00000"/>
          </a:solidFill>
        </p:spPr>
        <p:txBody>
          <a:bodyPr/>
          <a:lstStyle/>
          <a:p>
            <a:r>
              <a:rPr lang="en-US" dirty="0" smtClean="0"/>
              <a:t>The big picture: Training from sampled query-answers</a:t>
            </a: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3886200" y="1371600"/>
            <a:ext cx="5029200" cy="2286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Font typeface="Wingdings" pitchFamily="2" charset="2"/>
              <a:buNone/>
              <a:defRPr sz="1600" b="0">
                <a:solidFill>
                  <a:srgbClr val="000066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Font typeface="Wingdings" pitchFamily="2" charset="2"/>
              <a:buNone/>
              <a:defRPr sz="2000" b="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Font typeface="Wingdings" pitchFamily="2" charset="2"/>
              <a:buNone/>
              <a:defRPr sz="1800" b="0">
                <a:solidFill>
                  <a:schemeClr val="accent2"/>
                </a:solidFill>
                <a:latin typeface="Georgia" panose="02040502050405020303" pitchFamily="18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 2" pitchFamily="18" charset="2"/>
              <a:buNone/>
              <a:defRPr sz="2000">
                <a:solidFill>
                  <a:schemeClr val="accent2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 2" pitchFamily="18" charset="2"/>
              <a:buNone/>
              <a:defRPr sz="2000">
                <a:solidFill>
                  <a:schemeClr val="accent2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 2" pitchFamily="18" charset="2"/>
              <a:buNone/>
              <a:defRPr sz="2000">
                <a:solidFill>
                  <a:schemeClr val="accent2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 2" pitchFamily="18" charset="2"/>
              <a:buNone/>
              <a:defRPr sz="2000">
                <a:solidFill>
                  <a:schemeClr val="accent2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 2" pitchFamily="18" charset="2"/>
              <a:buNone/>
              <a:defRPr sz="2000">
                <a:solidFill>
                  <a:schemeClr val="accent2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 2" pitchFamily="18" charset="2"/>
              <a:buNone/>
              <a:defRPr sz="2000">
                <a:solidFill>
                  <a:schemeClr val="accent2"/>
                </a:solidFill>
                <a:latin typeface="+mn-lt"/>
              </a:defRPr>
            </a:lvl9pPr>
          </a:lstStyle>
          <a:p>
            <a:pPr algn="l"/>
            <a:r>
              <a:rPr lang="en-US" sz="2000" b="1" i="1" dirty="0">
                <a:latin typeface="Andale Mono"/>
                <a:cs typeface="Andale Mono"/>
              </a:rPr>
              <a:t>x</a:t>
            </a:r>
            <a:r>
              <a:rPr lang="en-US" sz="2000" b="1" i="1" baseline="-25000" dirty="0">
                <a:latin typeface="Andale Mono"/>
                <a:cs typeface="Andale Mono"/>
              </a:rPr>
              <a:t>1</a:t>
            </a:r>
            <a:r>
              <a:rPr lang="en-US" sz="2000" b="1" i="1" dirty="0">
                <a:latin typeface="Andale Mono"/>
                <a:cs typeface="Andale Mono"/>
              </a:rPr>
              <a:t>x</a:t>
            </a:r>
            <a:r>
              <a:rPr lang="en-US" sz="2000" b="1" i="1" baseline="-25000" dirty="0">
                <a:latin typeface="Andale Mono"/>
                <a:cs typeface="Andale Mono"/>
              </a:rPr>
              <a:t>3</a:t>
            </a:r>
            <a:r>
              <a:rPr lang="en-US" sz="2000" b="1" i="1" dirty="0">
                <a:latin typeface="Andale Mono"/>
                <a:cs typeface="Andale Mono"/>
              </a:rPr>
              <a:t>?</a:t>
            </a:r>
          </a:p>
          <a:p>
            <a:pPr algn="l"/>
            <a:r>
              <a:rPr lang="en-US" sz="2000" b="1" dirty="0">
                <a:latin typeface="Andale Mono"/>
                <a:cs typeface="Andale Mono"/>
              </a:rPr>
              <a:t>   </a:t>
            </a:r>
            <a:r>
              <a:rPr lang="en-US" sz="2000" dirty="0">
                <a:solidFill>
                  <a:srgbClr val="3366FF"/>
                </a:solidFill>
                <a:latin typeface="Andale Mono"/>
                <a:cs typeface="Andale Mono"/>
              </a:rPr>
              <a:t>true with </a:t>
            </a:r>
            <a:r>
              <a:rPr lang="en-US" sz="2000" dirty="0" err="1">
                <a:solidFill>
                  <a:srgbClr val="3366FF"/>
                </a:solidFill>
                <a:latin typeface="Andale Mono"/>
                <a:cs typeface="Andale Mono"/>
              </a:rPr>
              <a:t>prob</a:t>
            </a:r>
            <a:r>
              <a:rPr lang="en-US" sz="2000" dirty="0">
                <a:solidFill>
                  <a:srgbClr val="3366FF"/>
                </a:solidFill>
                <a:latin typeface="Andale Mono"/>
                <a:cs typeface="Andale Mono"/>
              </a:rPr>
              <a:t> .7</a:t>
            </a:r>
          </a:p>
          <a:p>
            <a:pPr algn="l"/>
            <a:r>
              <a:rPr lang="en-US" sz="2000" b="1" i="1" dirty="0">
                <a:latin typeface="Andale Mono"/>
                <a:cs typeface="Andale Mono"/>
              </a:rPr>
              <a:t>x</a:t>
            </a:r>
            <a:r>
              <a:rPr lang="en-US" sz="2000" b="1" i="1" baseline="-25000" dirty="0">
                <a:latin typeface="Andale Mono"/>
                <a:cs typeface="Andale Mono"/>
              </a:rPr>
              <a:t>1 </a:t>
            </a:r>
            <a:r>
              <a:rPr lang="en-US" sz="2000" b="1" i="1" dirty="0">
                <a:latin typeface="Andale Mono"/>
                <a:cs typeface="Andale Mono"/>
              </a:rPr>
              <a:t>v x</a:t>
            </a:r>
            <a:r>
              <a:rPr lang="en-US" sz="2000" b="1" i="1" baseline="-25000" dirty="0">
                <a:latin typeface="Andale Mono"/>
                <a:cs typeface="Andale Mono"/>
              </a:rPr>
              <a:t>2</a:t>
            </a:r>
            <a:r>
              <a:rPr lang="en-US" sz="2000" b="1" i="1" dirty="0">
                <a:latin typeface="Andale Mono"/>
                <a:cs typeface="Andale Mono"/>
              </a:rPr>
              <a:t> ?</a:t>
            </a:r>
          </a:p>
          <a:p>
            <a:pPr algn="l"/>
            <a:r>
              <a:rPr lang="en-US" sz="2000" b="1" i="1" dirty="0">
                <a:latin typeface="Andale Mono"/>
                <a:cs typeface="Andale Mono"/>
              </a:rPr>
              <a:t>   </a:t>
            </a:r>
            <a:r>
              <a:rPr lang="en-US" sz="2000" dirty="0">
                <a:solidFill>
                  <a:srgbClr val="3366FF"/>
                </a:solidFill>
                <a:latin typeface="Andale Mono"/>
                <a:cs typeface="Andale Mono"/>
              </a:rPr>
              <a:t>true with </a:t>
            </a:r>
            <a:r>
              <a:rPr lang="en-US" sz="2000" dirty="0" err="1">
                <a:solidFill>
                  <a:srgbClr val="3366FF"/>
                </a:solidFill>
                <a:latin typeface="Andale Mono"/>
                <a:cs typeface="Andale Mono"/>
              </a:rPr>
              <a:t>prob</a:t>
            </a:r>
            <a:r>
              <a:rPr lang="en-US" sz="2000" dirty="0">
                <a:solidFill>
                  <a:srgbClr val="3366FF"/>
                </a:solidFill>
                <a:latin typeface="Andale Mono"/>
                <a:cs typeface="Andale Mono"/>
              </a:rPr>
              <a:t> .4</a:t>
            </a:r>
          </a:p>
          <a:p>
            <a:pPr algn="l"/>
            <a:r>
              <a:rPr lang="en-US" sz="2000" b="1" i="1" dirty="0">
                <a:latin typeface="Andale Mono"/>
                <a:cs typeface="Andale Mono"/>
              </a:rPr>
              <a:t>x</a:t>
            </a:r>
            <a:r>
              <a:rPr lang="en-US" sz="2000" b="1" i="1" baseline="-25000" dirty="0">
                <a:latin typeface="Andale Mono"/>
                <a:cs typeface="Andale Mono"/>
              </a:rPr>
              <a:t>3</a:t>
            </a:r>
            <a:r>
              <a:rPr lang="en-US" sz="2000" b="1" i="1" dirty="0">
                <a:latin typeface="Andale Mono"/>
                <a:cs typeface="Andale Mono"/>
              </a:rPr>
              <a:t>?</a:t>
            </a:r>
          </a:p>
          <a:p>
            <a:pPr algn="l"/>
            <a:r>
              <a:rPr lang="is-IS" sz="2000" dirty="0">
                <a:latin typeface="Andale Mono"/>
                <a:cs typeface="Andale Mono"/>
              </a:rPr>
              <a:t>   </a:t>
            </a:r>
            <a:r>
              <a:rPr lang="is-IS" sz="2000" dirty="0">
                <a:solidFill>
                  <a:srgbClr val="3366FF"/>
                </a:solidFill>
                <a:latin typeface="Andale Mono"/>
                <a:cs typeface="Andale Mono"/>
              </a:rPr>
              <a:t>true with prob .2 </a:t>
            </a:r>
            <a:r>
              <a:rPr lang="is-IS" sz="2000" dirty="0">
                <a:latin typeface="Andale Mono"/>
                <a:cs typeface="Andale Mono"/>
              </a:rPr>
              <a:t>…</a:t>
            </a:r>
            <a:endParaRPr lang="en-US" sz="2000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835219" y="990600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evidence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3835219" y="4202668"/>
            <a:ext cx="4876800" cy="2350532"/>
            <a:chOff x="3835219" y="3821668"/>
            <a:chExt cx="4876800" cy="2350532"/>
          </a:xfrm>
        </p:grpSpPr>
        <p:sp>
          <p:nvSpPr>
            <p:cNvPr id="7" name="Snip Single Corner Rectangle 6"/>
            <p:cNvSpPr/>
            <p:nvPr/>
          </p:nvSpPr>
          <p:spPr>
            <a:xfrm>
              <a:off x="4140019" y="4191000"/>
              <a:ext cx="4572000" cy="1981200"/>
            </a:xfrm>
            <a:prstGeom prst="snip1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97219" y="4343400"/>
              <a:ext cx="3544570" cy="99847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16219" y="5410200"/>
              <a:ext cx="1440636" cy="7112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64019" y="5486399"/>
              <a:ext cx="1447800" cy="64346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88019" y="5486400"/>
              <a:ext cx="1295400" cy="591726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3835219" y="3821668"/>
              <a:ext cx="19732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probabilistic model</a:t>
              </a:r>
              <a:endParaRPr lang="en-US" dirty="0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04800" y="1371600"/>
            <a:ext cx="1921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relational structure</a:t>
            </a:r>
            <a:endParaRPr lang="en-US" dirty="0"/>
          </a:p>
        </p:txBody>
      </p:sp>
      <p:sp>
        <p:nvSpPr>
          <p:cNvPr id="20" name="Right Arrow 19"/>
          <p:cNvSpPr/>
          <p:nvPr/>
        </p:nvSpPr>
        <p:spPr>
          <a:xfrm>
            <a:off x="2819400" y="2209800"/>
            <a:ext cx="838200" cy="1524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 rot="5400000">
            <a:off x="6172201" y="3962399"/>
            <a:ext cx="457200" cy="15240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1131856" y="4343400"/>
            <a:ext cx="1154144" cy="1600200"/>
            <a:chOff x="381000" y="4191000"/>
            <a:chExt cx="1154144" cy="1600200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1000" y="4191000"/>
              <a:ext cx="1154144" cy="1600200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381000" y="4268450"/>
              <a:ext cx="1143000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l-GR" sz="8800" dirty="0">
                  <a:solidFill>
                    <a:schemeClr val="bg2">
                      <a:lumMod val="20000"/>
                      <a:lumOff val="80000"/>
                    </a:schemeClr>
                  </a:solidFill>
                </a:rPr>
                <a:t>β</a:t>
              </a:r>
              <a:endParaRPr lang="en-US" sz="8800" dirty="0"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</p:txBody>
        </p:sp>
      </p:grpSp>
      <p:sp>
        <p:nvSpPr>
          <p:cNvPr id="23" name="Slide Number Placeholder 2"/>
          <p:cNvSpPr txBox="1">
            <a:spLocks/>
          </p:cNvSpPr>
          <p:nvPr/>
        </p:nvSpPr>
        <p:spPr>
          <a:xfrm>
            <a:off x="5428" y="6492875"/>
            <a:ext cx="45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B9EA7B8-EFE1-4140-ADC1-18B4A3AD441F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1676400"/>
            <a:ext cx="2590800" cy="137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555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562600"/>
          </a:xfrm>
        </p:spPr>
        <p:txBody>
          <a:bodyPr/>
          <a:lstStyle/>
          <a:p>
            <a:endParaRPr lang="en-US" dirty="0" smtClean="0"/>
          </a:p>
          <a:p>
            <a:r>
              <a:rPr lang="en-US" b="0" dirty="0" smtClean="0"/>
              <a:t>BU is a member of the EM family </a:t>
            </a:r>
          </a:p>
          <a:p>
            <a:pPr lvl="1"/>
            <a:r>
              <a:rPr lang="en-US" i="1" dirty="0" smtClean="0"/>
              <a:t>E-step</a:t>
            </a:r>
            <a:r>
              <a:rPr lang="en-US" dirty="0" smtClean="0"/>
              <a:t>: computation of the conditional probabilities</a:t>
            </a:r>
          </a:p>
          <a:p>
            <a:pPr lvl="1"/>
            <a:r>
              <a:rPr lang="en-US" i="1" dirty="0" smtClean="0"/>
              <a:t>M-step</a:t>
            </a:r>
            <a:r>
              <a:rPr lang="en-US" dirty="0" smtClean="0"/>
              <a:t>: minimization of the relative entropy between prior and marginal posterio</a:t>
            </a:r>
            <a:r>
              <a:rPr lang="en-US" dirty="0"/>
              <a:t>r</a:t>
            </a:r>
            <a:endParaRPr lang="en-US" b="0" dirty="0" smtClean="0"/>
          </a:p>
          <a:p>
            <a:r>
              <a:rPr lang="en-US" b="0" dirty="0" smtClean="0"/>
              <a:t>Each BU step increases the likelihood in a greedy fashion</a:t>
            </a:r>
          </a:p>
          <a:p>
            <a:endParaRPr lang="en-US" b="0" dirty="0" smtClean="0"/>
          </a:p>
          <a:p>
            <a:pPr marL="0" indent="0">
              <a:buNone/>
            </a:pPr>
            <a:endParaRPr lang="en-US" b="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C00000"/>
          </a:solidFill>
        </p:spPr>
        <p:txBody>
          <a:bodyPr/>
          <a:lstStyle/>
          <a:p>
            <a:r>
              <a:rPr lang="en-US" dirty="0" smtClean="0"/>
              <a:t>B-PDBs</a:t>
            </a:r>
            <a:r>
              <a:rPr lang="en-US" dirty="0"/>
              <a:t>: </a:t>
            </a:r>
            <a:r>
              <a:rPr lang="en-US" dirty="0" smtClean="0"/>
              <a:t>Maximum Likelihood Estimation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200400"/>
            <a:ext cx="4928541" cy="36291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91200" y="3505200"/>
            <a:ext cx="3124200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Example</a:t>
            </a:r>
            <a:r>
              <a:rPr lang="en-US" dirty="0" smtClean="0">
                <a:latin typeface="Arial"/>
                <a:cs typeface="Arial"/>
              </a:rPr>
              <a:t>:</a:t>
            </a:r>
          </a:p>
          <a:p>
            <a:endParaRPr lang="en-US" dirty="0" smtClean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(x</a:t>
            </a:r>
            <a:r>
              <a:rPr lang="en-US" baseline="-25000" dirty="0" smtClean="0">
                <a:latin typeface="Arial"/>
                <a:cs typeface="Arial"/>
              </a:rPr>
              <a:t>1</a:t>
            </a:r>
            <a:r>
              <a:rPr lang="en-US" dirty="0" smtClean="0">
                <a:latin typeface="Arial"/>
                <a:cs typeface="Arial"/>
              </a:rPr>
              <a:t> ^ x</a:t>
            </a:r>
            <a:r>
              <a:rPr lang="en-US" baseline="-25000" dirty="0" smtClean="0">
                <a:latin typeface="Arial"/>
                <a:cs typeface="Arial"/>
              </a:rPr>
              <a:t>2</a:t>
            </a:r>
            <a:r>
              <a:rPr lang="en-US" dirty="0" smtClean="0">
                <a:latin typeface="Arial"/>
                <a:cs typeface="Arial"/>
              </a:rPr>
              <a:t>) is observed to be true 32 over 100 times</a:t>
            </a:r>
          </a:p>
          <a:p>
            <a:endParaRPr lang="en-US" dirty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(x</a:t>
            </a:r>
            <a:r>
              <a:rPr lang="en-US" baseline="-25000" dirty="0" smtClean="0">
                <a:latin typeface="Arial"/>
                <a:cs typeface="Arial"/>
              </a:rPr>
              <a:t>1</a:t>
            </a:r>
            <a:r>
              <a:rPr lang="en-US" dirty="0" smtClean="0">
                <a:latin typeface="Arial"/>
                <a:cs typeface="Arial"/>
              </a:rPr>
              <a:t> v x</a:t>
            </a:r>
            <a:r>
              <a:rPr lang="en-US" baseline="-25000" dirty="0" smtClean="0">
                <a:latin typeface="Arial"/>
                <a:cs typeface="Arial"/>
              </a:rPr>
              <a:t>2</a:t>
            </a:r>
            <a:r>
              <a:rPr lang="en-US" dirty="0" smtClean="0">
                <a:latin typeface="Arial"/>
                <a:cs typeface="Arial"/>
              </a:rPr>
              <a:t>) is observed to be true 88 over 100 times</a:t>
            </a:r>
          </a:p>
          <a:p>
            <a:endParaRPr lang="en-US" dirty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Likelihood maxima are located at (.8,.4) and (.4, .8)</a:t>
            </a:r>
          </a:p>
        </p:txBody>
      </p:sp>
      <p:sp>
        <p:nvSpPr>
          <p:cNvPr id="6" name="Slide Number Placeholder 2"/>
          <p:cNvSpPr txBox="1">
            <a:spLocks/>
          </p:cNvSpPr>
          <p:nvPr/>
        </p:nvSpPr>
        <p:spPr>
          <a:xfrm>
            <a:off x="5428" y="6492875"/>
            <a:ext cx="45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B9EA7B8-EFE1-4140-ADC1-18B4A3AD441F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501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562600"/>
          </a:xfrm>
        </p:spPr>
        <p:txBody>
          <a:bodyPr/>
          <a:lstStyle/>
          <a:p>
            <a:pPr marL="0" indent="0">
              <a:buNone/>
            </a:pPr>
            <a:endParaRPr lang="en-US" b="0" dirty="0" smtClean="0"/>
          </a:p>
          <a:p>
            <a:r>
              <a:rPr lang="en-US" b="0" dirty="0" smtClean="0"/>
              <a:t>Probabilistic inference in TI-PDBs is tractable for conjunctive self-join free hierarchical queries [*</a:t>
            </a:r>
            <a:r>
              <a:rPr lang="en-US" b="0" dirty="0" smtClean="0"/>
              <a:t>]</a:t>
            </a:r>
            <a:endParaRPr lang="en-US" b="0" dirty="0" smtClean="0"/>
          </a:p>
          <a:p>
            <a:r>
              <a:rPr lang="en-US" b="0" dirty="0"/>
              <a:t>A non-Boolean query can be seen as a collection of Boolean queries, one per each output-</a:t>
            </a:r>
            <a:r>
              <a:rPr lang="en-US" b="0" dirty="0" smtClean="0"/>
              <a:t>record. If the query is conjunctive, hierarchical and self-join free, then the lineage of each output-tuple is read-</a:t>
            </a:r>
            <a:r>
              <a:rPr lang="en-US" b="0" dirty="0" smtClean="0"/>
              <a:t>once [**]</a:t>
            </a:r>
            <a:endParaRPr lang="en-US" b="0" dirty="0" smtClean="0"/>
          </a:p>
          <a:p>
            <a:r>
              <a:rPr lang="en-US" b="0" dirty="0" smtClean="0"/>
              <a:t>The derivative of a marginal probability can be expressed itself as a read-once formula [***]</a:t>
            </a:r>
            <a:endParaRPr lang="en-US" b="0" dirty="0" smtClean="0"/>
          </a:p>
          <a:p>
            <a:endParaRPr lang="en-US" b="0" dirty="0"/>
          </a:p>
          <a:p>
            <a:pPr marL="0" indent="0">
              <a:buNone/>
            </a:pPr>
            <a:endParaRPr lang="en-US" b="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90"/>
          </a:solidFill>
        </p:spPr>
        <p:txBody>
          <a:bodyPr/>
          <a:lstStyle/>
          <a:p>
            <a:r>
              <a:rPr lang="en-US" dirty="0" smtClean="0"/>
              <a:t>TI</a:t>
            </a:r>
            <a:r>
              <a:rPr lang="en-US" dirty="0" smtClean="0"/>
              <a:t>-</a:t>
            </a:r>
            <a:r>
              <a:rPr lang="en-US" dirty="0" smtClean="0"/>
              <a:t>PDBs</a:t>
            </a:r>
            <a:r>
              <a:rPr lang="en-US" dirty="0"/>
              <a:t>: </a:t>
            </a:r>
            <a:r>
              <a:rPr lang="en-US" dirty="0" smtClean="0"/>
              <a:t>Complexity Results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4191000"/>
            <a:ext cx="8534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 Narrow"/>
                <a:cs typeface="Arial Narrow"/>
              </a:rPr>
              <a:t>*</a:t>
            </a:r>
            <a:r>
              <a:rPr lang="en-US" sz="1600" dirty="0" err="1" smtClean="0">
                <a:latin typeface="Arial Narrow"/>
                <a:cs typeface="Arial Narrow"/>
              </a:rPr>
              <a:t>Nilesh</a:t>
            </a:r>
            <a:r>
              <a:rPr lang="en-US" sz="1600" dirty="0" smtClean="0">
                <a:latin typeface="Arial Narrow"/>
                <a:cs typeface="Arial Narrow"/>
              </a:rPr>
              <a:t> </a:t>
            </a:r>
            <a:r>
              <a:rPr lang="en-US" sz="1600" dirty="0">
                <a:latin typeface="Arial Narrow"/>
                <a:cs typeface="Arial Narrow"/>
              </a:rPr>
              <a:t>N. </a:t>
            </a:r>
            <a:r>
              <a:rPr lang="en-US" sz="1600" dirty="0" err="1">
                <a:latin typeface="Arial Narrow"/>
                <a:cs typeface="Arial Narrow"/>
              </a:rPr>
              <a:t>Dalvi</a:t>
            </a:r>
            <a:r>
              <a:rPr lang="en-US" sz="1600" dirty="0">
                <a:latin typeface="Arial Narrow"/>
                <a:cs typeface="Arial Narrow"/>
              </a:rPr>
              <a:t>, Dan </a:t>
            </a:r>
            <a:r>
              <a:rPr lang="en-US" sz="1600" dirty="0" err="1">
                <a:latin typeface="Arial Narrow"/>
                <a:cs typeface="Arial Narrow"/>
              </a:rPr>
              <a:t>Suciu</a:t>
            </a:r>
            <a:r>
              <a:rPr lang="en-US" sz="1600" dirty="0" smtClean="0">
                <a:latin typeface="Arial Narrow"/>
                <a:cs typeface="Arial Narrow"/>
              </a:rPr>
              <a:t>: </a:t>
            </a:r>
            <a:endParaRPr lang="en-US" sz="1600" dirty="0">
              <a:latin typeface="Arial Narrow"/>
              <a:cs typeface="Arial Narrow"/>
            </a:endParaRPr>
          </a:p>
          <a:p>
            <a:r>
              <a:rPr lang="en-US" sz="1600" dirty="0" smtClean="0">
                <a:latin typeface="Arial Narrow"/>
                <a:cs typeface="Arial Narrow"/>
              </a:rPr>
              <a:t> The </a:t>
            </a:r>
            <a:r>
              <a:rPr lang="en-US" sz="1600" dirty="0">
                <a:latin typeface="Arial Narrow"/>
                <a:cs typeface="Arial Narrow"/>
              </a:rPr>
              <a:t>dichotomy of probabilistic inference for unions of conjunctive queries. </a:t>
            </a:r>
          </a:p>
          <a:p>
            <a:r>
              <a:rPr lang="en-US" sz="1600" dirty="0" smtClean="0">
                <a:latin typeface="Arial Narrow"/>
                <a:cs typeface="Arial Narrow"/>
              </a:rPr>
              <a:t> J</a:t>
            </a:r>
            <a:r>
              <a:rPr lang="en-US" sz="1600" dirty="0">
                <a:latin typeface="Arial Narrow"/>
                <a:cs typeface="Arial Narrow"/>
              </a:rPr>
              <a:t>. ACM 59(6): 30:1-30:87 (2012</a:t>
            </a:r>
            <a:r>
              <a:rPr lang="en-US" sz="1600" dirty="0" smtClean="0">
                <a:latin typeface="Arial Narrow"/>
                <a:cs typeface="Arial Narrow"/>
              </a:rPr>
              <a:t>)</a:t>
            </a:r>
          </a:p>
          <a:p>
            <a:endParaRPr lang="en-US" sz="1600" dirty="0">
              <a:latin typeface="Arial Narrow"/>
              <a:cs typeface="Arial Narrow"/>
            </a:endParaRPr>
          </a:p>
          <a:p>
            <a:r>
              <a:rPr lang="en-US" sz="1600" dirty="0">
                <a:latin typeface="Arial Narrow"/>
                <a:cs typeface="Arial Narrow"/>
              </a:rPr>
              <a:t>**Dan </a:t>
            </a:r>
            <a:r>
              <a:rPr lang="en-US" sz="1600" dirty="0" err="1">
                <a:latin typeface="Arial Narrow"/>
                <a:cs typeface="Arial Narrow"/>
              </a:rPr>
              <a:t>Olteanu</a:t>
            </a:r>
            <a:r>
              <a:rPr lang="en-US" sz="1600" dirty="0">
                <a:latin typeface="Arial Narrow"/>
                <a:cs typeface="Arial Narrow"/>
              </a:rPr>
              <a:t> and </a:t>
            </a:r>
            <a:r>
              <a:rPr lang="en-US" sz="1600" dirty="0" err="1">
                <a:latin typeface="Arial Narrow"/>
                <a:cs typeface="Arial Narrow"/>
              </a:rPr>
              <a:t>Jiewen</a:t>
            </a:r>
            <a:r>
              <a:rPr lang="en-US" sz="1600" dirty="0">
                <a:latin typeface="Arial Narrow"/>
                <a:cs typeface="Arial Narrow"/>
              </a:rPr>
              <a:t> Huang. 2008. Using OBDDs for Efficient Query Evaluation on Probabilistic Databases. In Proceedings of the 2nd international conference on Scalable Uncertainty Management (SUM '08</a:t>
            </a:r>
            <a:r>
              <a:rPr lang="en-US" sz="1600" dirty="0" smtClean="0">
                <a:latin typeface="Arial Narrow"/>
                <a:cs typeface="Arial Narrow"/>
              </a:rPr>
              <a:t>)</a:t>
            </a:r>
          </a:p>
          <a:p>
            <a:endParaRPr lang="en-US" sz="1600" dirty="0">
              <a:latin typeface="Arial Narrow"/>
              <a:cs typeface="Arial Narrow"/>
            </a:endParaRPr>
          </a:p>
          <a:p>
            <a:r>
              <a:rPr lang="en-US" sz="1600" dirty="0" smtClean="0">
                <a:latin typeface="Arial Narrow"/>
                <a:cs typeface="Arial Narrow"/>
              </a:rPr>
              <a:t>*</a:t>
            </a:r>
            <a:r>
              <a:rPr lang="en-US" sz="1600" dirty="0">
                <a:latin typeface="Arial Narrow"/>
                <a:cs typeface="Arial Narrow"/>
              </a:rPr>
              <a:t>**</a:t>
            </a:r>
            <a:r>
              <a:rPr lang="en-US" sz="1600" dirty="0" err="1">
                <a:latin typeface="Arial Narrow"/>
                <a:cs typeface="Arial Narrow"/>
              </a:rPr>
              <a:t>Bhargav</a:t>
            </a:r>
            <a:r>
              <a:rPr lang="en-US" sz="1600" dirty="0">
                <a:latin typeface="Arial Narrow"/>
                <a:cs typeface="Arial Narrow"/>
              </a:rPr>
              <a:t> </a:t>
            </a:r>
            <a:r>
              <a:rPr lang="en-US" sz="1600" dirty="0" err="1">
                <a:latin typeface="Arial Narrow"/>
                <a:cs typeface="Arial Narrow"/>
              </a:rPr>
              <a:t>Kanagal</a:t>
            </a:r>
            <a:r>
              <a:rPr lang="en-US" sz="1600" dirty="0">
                <a:latin typeface="Arial Narrow"/>
                <a:cs typeface="Arial Narrow"/>
              </a:rPr>
              <a:t>, </a:t>
            </a:r>
            <a:r>
              <a:rPr lang="en-US" sz="1600" dirty="0" err="1">
                <a:latin typeface="Arial Narrow"/>
                <a:cs typeface="Arial Narrow"/>
              </a:rPr>
              <a:t>Jian</a:t>
            </a:r>
            <a:r>
              <a:rPr lang="en-US" sz="1600" dirty="0">
                <a:latin typeface="Arial Narrow"/>
                <a:cs typeface="Arial Narrow"/>
              </a:rPr>
              <a:t> Li, and </a:t>
            </a:r>
            <a:r>
              <a:rPr lang="en-US" sz="1600" dirty="0" err="1">
                <a:latin typeface="Arial Narrow"/>
                <a:cs typeface="Arial Narrow"/>
              </a:rPr>
              <a:t>Amol</a:t>
            </a:r>
            <a:r>
              <a:rPr lang="en-US" sz="1600" dirty="0">
                <a:latin typeface="Arial Narrow"/>
                <a:cs typeface="Arial Narrow"/>
              </a:rPr>
              <a:t> </a:t>
            </a:r>
            <a:r>
              <a:rPr lang="en-US" sz="1600" dirty="0" err="1">
                <a:latin typeface="Arial Narrow"/>
                <a:cs typeface="Arial Narrow"/>
              </a:rPr>
              <a:t>Deshpande</a:t>
            </a:r>
            <a:r>
              <a:rPr lang="en-US" sz="1600" dirty="0">
                <a:latin typeface="Arial Narrow"/>
                <a:cs typeface="Arial Narrow"/>
              </a:rPr>
              <a:t>. 2011. Sensitivity analysis and explanations for robust query evaluation in probabilistic databases. In Proceedings of the 2011 ACM SIGMOD International Conference on Management of data (SIGMOD '11)</a:t>
            </a:r>
            <a:endParaRPr lang="en-US" sz="1600" dirty="0">
              <a:latin typeface="Arial Narrow"/>
              <a:cs typeface="Arial Narrow"/>
            </a:endParaRPr>
          </a:p>
        </p:txBody>
      </p:sp>
      <p:sp>
        <p:nvSpPr>
          <p:cNvPr id="7" name="Slide Number Placeholder 2"/>
          <p:cNvSpPr txBox="1">
            <a:spLocks/>
          </p:cNvSpPr>
          <p:nvPr/>
        </p:nvSpPr>
        <p:spPr>
          <a:xfrm>
            <a:off x="5428" y="6492875"/>
            <a:ext cx="45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B9EA7B8-EFE1-4140-ADC1-18B4A3AD441F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091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562600"/>
          </a:xfrm>
        </p:spPr>
        <p:txBody>
          <a:bodyPr/>
          <a:lstStyle/>
          <a:p>
            <a:pPr marL="0" indent="0">
              <a:buNone/>
            </a:pPr>
            <a:endParaRPr lang="en-US" b="0" dirty="0" smtClean="0"/>
          </a:p>
          <a:p>
            <a:r>
              <a:rPr lang="en-US" b="0" dirty="0" smtClean="0"/>
              <a:t>We combine those results and prove that</a:t>
            </a:r>
            <a:endParaRPr lang="en-US" b="0" dirty="0" smtClean="0"/>
          </a:p>
          <a:p>
            <a:pPr marL="0" indent="0">
              <a:buNone/>
            </a:pPr>
            <a:endParaRPr lang="en-US" b="0" dirty="0" smtClean="0"/>
          </a:p>
          <a:p>
            <a:pPr marL="0" indent="0">
              <a:buNone/>
            </a:pPr>
            <a:endParaRPr lang="en-US" b="0" dirty="0"/>
          </a:p>
          <a:p>
            <a:pPr marL="0" indent="0">
              <a:buNone/>
            </a:pPr>
            <a:endParaRPr lang="en-US" b="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C00000"/>
          </a:solidFill>
        </p:spPr>
        <p:txBody>
          <a:bodyPr/>
          <a:lstStyle/>
          <a:p>
            <a:r>
              <a:rPr lang="en-US" dirty="0" smtClean="0"/>
              <a:t>B-PDBs</a:t>
            </a:r>
            <a:r>
              <a:rPr lang="en-US" dirty="0"/>
              <a:t>: </a:t>
            </a:r>
            <a:r>
              <a:rPr lang="en-US" dirty="0" smtClean="0"/>
              <a:t>Complexity of Belief Updates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381000" y="2057400"/>
            <a:ext cx="8534400" cy="1524000"/>
            <a:chOff x="381000" y="4038600"/>
            <a:chExt cx="8534400" cy="1524000"/>
          </a:xfrm>
        </p:grpSpPr>
        <p:sp>
          <p:nvSpPr>
            <p:cNvPr id="6" name="Rectangle 5"/>
            <p:cNvSpPr/>
            <p:nvPr/>
          </p:nvSpPr>
          <p:spPr>
            <a:xfrm>
              <a:off x="381000" y="4114800"/>
              <a:ext cx="8534400" cy="1447800"/>
            </a:xfrm>
            <a:prstGeom prst="rect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609600" y="4038600"/>
              <a:ext cx="8077200" cy="12926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n-US" dirty="0"/>
            </a:p>
            <a:p>
              <a:r>
                <a:rPr lang="en-US" sz="2000" b="1" dirty="0">
                  <a:solidFill>
                    <a:srgbClr val="000066"/>
                  </a:solidFill>
                  <a:latin typeface="Georgia" panose="02040502050405020303" pitchFamily="18" charset="0"/>
                </a:rPr>
                <a:t>If </a:t>
              </a:r>
              <a:r>
                <a:rPr lang="en-US" sz="2000" b="1" dirty="0" smtClean="0">
                  <a:solidFill>
                    <a:srgbClr val="000066"/>
                  </a:solidFill>
                  <a:latin typeface="Georgia" panose="02040502050405020303" pitchFamily="18" charset="0"/>
                </a:rPr>
                <a:t>the </a:t>
              </a:r>
              <a:r>
                <a:rPr lang="en-US" sz="2000" b="1" dirty="0" smtClean="0">
                  <a:solidFill>
                    <a:srgbClr val="000066"/>
                  </a:solidFill>
                  <a:latin typeface="Georgia" panose="02040502050405020303" pitchFamily="18" charset="0"/>
                </a:rPr>
                <a:t>evidence </a:t>
              </a:r>
              <a:r>
                <a:rPr lang="en-US" sz="2000" b="1" dirty="0">
                  <a:solidFill>
                    <a:srgbClr val="000066"/>
                  </a:solidFill>
                  <a:latin typeface="Georgia" panose="02040502050405020303" pitchFamily="18" charset="0"/>
                </a:rPr>
                <a:t>consists of </a:t>
              </a:r>
              <a:r>
                <a:rPr lang="en-US" sz="2000" b="1" dirty="0" smtClean="0">
                  <a:solidFill>
                    <a:srgbClr val="000066"/>
                  </a:solidFill>
                  <a:latin typeface="Georgia" panose="02040502050405020303" pitchFamily="18" charset="0"/>
                </a:rPr>
                <a:t>answers to </a:t>
              </a:r>
              <a:r>
                <a:rPr lang="en-US" sz="2000" b="1" dirty="0">
                  <a:solidFill>
                    <a:srgbClr val="000066"/>
                  </a:solidFill>
                  <a:latin typeface="Georgia" panose="02040502050405020303" pitchFamily="18" charset="0"/>
                </a:rPr>
                <a:t>conjunctive self-join-free hierarchical </a:t>
              </a:r>
              <a:r>
                <a:rPr lang="en-US" sz="2000" b="1" dirty="0" smtClean="0">
                  <a:solidFill>
                    <a:srgbClr val="000066"/>
                  </a:solidFill>
                  <a:latin typeface="Georgia" panose="02040502050405020303" pitchFamily="18" charset="0"/>
                </a:rPr>
                <a:t>queries, then each </a:t>
              </a:r>
              <a:r>
                <a:rPr lang="en-US" sz="2000" b="1" dirty="0">
                  <a:solidFill>
                    <a:srgbClr val="000066"/>
                  </a:solidFill>
                  <a:latin typeface="Georgia" panose="02040502050405020303" pitchFamily="18" charset="0"/>
                </a:rPr>
                <a:t>belief updating </a:t>
              </a:r>
              <a:r>
                <a:rPr lang="en-US" sz="2000" b="1" dirty="0" smtClean="0">
                  <a:solidFill>
                    <a:srgbClr val="000066"/>
                  </a:solidFill>
                  <a:latin typeface="Georgia" panose="02040502050405020303" pitchFamily="18" charset="0"/>
                </a:rPr>
                <a:t>step takes polynomial </a:t>
              </a:r>
              <a:r>
                <a:rPr lang="en-US" sz="2000" b="1" dirty="0">
                  <a:solidFill>
                    <a:srgbClr val="000066"/>
                  </a:solidFill>
                  <a:latin typeface="Georgia" panose="02040502050405020303" pitchFamily="18" charset="0"/>
                </a:rPr>
                <a:t>time in the size of the query</a:t>
              </a:r>
            </a:p>
          </p:txBody>
        </p:sp>
      </p:grpSp>
      <p:sp>
        <p:nvSpPr>
          <p:cNvPr id="7" name="Slide Number Placeholder 2"/>
          <p:cNvSpPr txBox="1">
            <a:spLocks/>
          </p:cNvSpPr>
          <p:nvPr/>
        </p:nvSpPr>
        <p:spPr>
          <a:xfrm>
            <a:off x="5428" y="6492875"/>
            <a:ext cx="45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B9EA7B8-EFE1-4140-ADC1-18B4A3AD441F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1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5626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B</a:t>
            </a:r>
            <a:r>
              <a:rPr lang="en-US" dirty="0" smtClean="0"/>
              <a:t>-PDBs generalize TI-PDB by applying Beta priors</a:t>
            </a:r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B-PDBs are equivalent to TI-PDBs </a:t>
            </a:r>
            <a:r>
              <a:rPr lang="en-US" dirty="0" err="1" smtClean="0"/>
              <a:t>w.r.t</a:t>
            </a:r>
            <a:r>
              <a:rPr lang="en-US" dirty="0" smtClean="0"/>
              <a:t>. probabilistic inference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B-PDBs supports belief updating </a:t>
            </a:r>
            <a:r>
              <a:rPr lang="en-US" dirty="0" err="1" smtClean="0"/>
              <a:t>w.r.t</a:t>
            </a:r>
            <a:r>
              <a:rPr lang="en-US" dirty="0" smtClean="0"/>
              <a:t>. sampled answers to Boolean queries</a:t>
            </a:r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Belief Updating is performed in a well-founded, unbiased fashion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Belief Updating takes polynomial time for conjunctive self-join-free hierarchical queries 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Multiple BU steps will asymptotically converge to a maximum likelihood estimator</a:t>
            </a:r>
          </a:p>
          <a:p>
            <a:pPr marL="0" indent="0">
              <a:buNone/>
            </a:pPr>
            <a:endParaRPr lang="en-US" b="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C00000"/>
          </a:solidFill>
        </p:spPr>
        <p:txBody>
          <a:bodyPr/>
          <a:lstStyle/>
          <a:p>
            <a:r>
              <a:rPr lang="en-US" dirty="0" smtClean="0"/>
              <a:t>B-PDBs</a:t>
            </a:r>
            <a:r>
              <a:rPr lang="en-US" dirty="0"/>
              <a:t>: </a:t>
            </a:r>
            <a:r>
              <a:rPr lang="en-US" dirty="0" smtClean="0"/>
              <a:t>Recap</a:t>
            </a:r>
            <a:endParaRPr lang="en-US" dirty="0"/>
          </a:p>
        </p:txBody>
      </p:sp>
      <p:sp>
        <p:nvSpPr>
          <p:cNvPr id="4" name="Slide Number Placeholder 2"/>
          <p:cNvSpPr txBox="1">
            <a:spLocks/>
          </p:cNvSpPr>
          <p:nvPr/>
        </p:nvSpPr>
        <p:spPr>
          <a:xfrm>
            <a:off x="5428" y="6492875"/>
            <a:ext cx="45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B9EA7B8-EFE1-4140-ADC1-18B4A3AD441F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807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C00000"/>
          </a:solidFill>
        </p:spPr>
        <p:txBody>
          <a:bodyPr/>
          <a:lstStyle/>
          <a:p>
            <a:r>
              <a:rPr lang="en-US" dirty="0" smtClean="0"/>
              <a:t>B-PDBs</a:t>
            </a:r>
            <a:r>
              <a:rPr lang="en-US" dirty="0"/>
              <a:t>: </a:t>
            </a:r>
            <a:r>
              <a:rPr lang="en-US" dirty="0" smtClean="0"/>
              <a:t>Benchmarks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1066800"/>
            <a:ext cx="845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Maximilian </a:t>
            </a:r>
            <a:r>
              <a:rPr lang="en-US" dirty="0" err="1"/>
              <a:t>Dylla</a:t>
            </a:r>
            <a:r>
              <a:rPr lang="en-US" dirty="0"/>
              <a:t>, Martin Theobald, Iris </a:t>
            </a:r>
            <a:r>
              <a:rPr lang="en-US" dirty="0" err="1"/>
              <a:t>Miliaraki</a:t>
            </a:r>
            <a:r>
              <a:rPr lang="en-US" dirty="0" smtClean="0"/>
              <a:t>:</a:t>
            </a:r>
            <a:endParaRPr lang="en-US" dirty="0"/>
          </a:p>
          <a:p>
            <a:r>
              <a:rPr lang="en-US" sz="2000" b="1" dirty="0"/>
              <a:t>Querying and Learning in Probabilistic Databases</a:t>
            </a:r>
            <a:r>
              <a:rPr lang="en-US" dirty="0"/>
              <a:t>. </a:t>
            </a:r>
          </a:p>
          <a:p>
            <a:r>
              <a:rPr lang="en-US" dirty="0"/>
              <a:t>Reasoning Web 2014: 313-368</a:t>
            </a:r>
          </a:p>
        </p:txBody>
      </p:sp>
      <p:sp>
        <p:nvSpPr>
          <p:cNvPr id="7" name="Slide Number Placeholder 2"/>
          <p:cNvSpPr txBox="1">
            <a:spLocks/>
          </p:cNvSpPr>
          <p:nvPr/>
        </p:nvSpPr>
        <p:spPr>
          <a:xfrm>
            <a:off x="5428" y="6492875"/>
            <a:ext cx="45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B9EA7B8-EFE1-4140-ADC1-18B4A3AD441F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2438400"/>
            <a:ext cx="5692815" cy="1540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0" y="4191000"/>
            <a:ext cx="5410200" cy="13115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6399" y="5791200"/>
            <a:ext cx="5225143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4755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C00000"/>
          </a:solidFill>
        </p:spPr>
        <p:txBody>
          <a:bodyPr/>
          <a:lstStyle/>
          <a:p>
            <a:r>
              <a:rPr lang="en-US" dirty="0" smtClean="0"/>
              <a:t>B-PDBs</a:t>
            </a:r>
            <a:r>
              <a:rPr lang="en-US" dirty="0"/>
              <a:t>: </a:t>
            </a:r>
            <a:r>
              <a:rPr lang="en-US" dirty="0" smtClean="0"/>
              <a:t>Benchmarks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153" y="3810000"/>
            <a:ext cx="8870647" cy="2895600"/>
          </a:xfrm>
          <a:prstGeom prst="rect">
            <a:avLst/>
          </a:prstGeom>
        </p:spPr>
      </p:pic>
      <p:sp>
        <p:nvSpPr>
          <p:cNvPr id="7" name="Slide Number Placeholder 2"/>
          <p:cNvSpPr txBox="1">
            <a:spLocks/>
          </p:cNvSpPr>
          <p:nvPr/>
        </p:nvSpPr>
        <p:spPr>
          <a:xfrm>
            <a:off x="5428" y="6492875"/>
            <a:ext cx="45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B9EA7B8-EFE1-4140-ADC1-18B4A3AD441F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7400" y="1066799"/>
            <a:ext cx="5715000" cy="241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8942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C00000"/>
          </a:solidFill>
        </p:spPr>
        <p:txBody>
          <a:bodyPr/>
          <a:lstStyle/>
          <a:p>
            <a:r>
              <a:rPr lang="en-US" dirty="0" smtClean="0"/>
              <a:t>B-PDBs</a:t>
            </a:r>
            <a:r>
              <a:rPr lang="en-US" dirty="0"/>
              <a:t>: </a:t>
            </a:r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Slide Number Placeholder 2"/>
          <p:cNvSpPr txBox="1">
            <a:spLocks/>
          </p:cNvSpPr>
          <p:nvPr/>
        </p:nvSpPr>
        <p:spPr>
          <a:xfrm>
            <a:off x="5428" y="6492875"/>
            <a:ext cx="45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B9EA7B8-EFE1-4140-ADC1-18B4A3AD441F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407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Background: </a:t>
            </a:r>
            <a:r>
              <a:rPr lang="en-US" dirty="0" smtClean="0"/>
              <a:t>Provenance / Lineage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105400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371600"/>
            <a:ext cx="4995672" cy="1676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364" y="3886200"/>
            <a:ext cx="3698240" cy="4622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4724400"/>
            <a:ext cx="3484880" cy="4267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4400" y="3810000"/>
            <a:ext cx="4267200" cy="533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8200" y="4648200"/>
            <a:ext cx="2346960" cy="533400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>
            <a:off x="4254241" y="4025642"/>
            <a:ext cx="381000" cy="1524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4267200" y="4800600"/>
            <a:ext cx="381000" cy="1524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2"/>
          <p:cNvSpPr txBox="1">
            <a:spLocks/>
          </p:cNvSpPr>
          <p:nvPr/>
        </p:nvSpPr>
        <p:spPr>
          <a:xfrm>
            <a:off x="5428" y="6477000"/>
            <a:ext cx="45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B9EA7B8-EFE1-4140-ADC1-18B4A3AD441F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478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0" y="0"/>
            <a:ext cx="9144000" cy="335280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pitchFamily="18" charset="0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pitchFamily="18" charset="0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pitchFamily="18" charset="0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r>
              <a:rPr lang="en-US" sz="6000" b="1" dirty="0" smtClean="0"/>
              <a:t>Thank you!</a:t>
            </a:r>
            <a:r>
              <a:rPr lang="en-US" sz="6600" b="1" dirty="0"/>
              <a:t/>
            </a:r>
            <a:br>
              <a:rPr lang="en-US" sz="6600" b="1" dirty="0"/>
            </a:br>
            <a:r>
              <a:rPr lang="en-US" sz="1800" b="1" dirty="0"/>
              <a:t> </a:t>
            </a:r>
            <a:endParaRPr lang="en-US" sz="1800" b="1" dirty="0" smtClean="0"/>
          </a:p>
          <a:p>
            <a:r>
              <a:rPr lang="en-US" sz="5400" b="1" dirty="0"/>
              <a:t/>
            </a:r>
            <a:br>
              <a:rPr lang="en-US" sz="5400" b="1" dirty="0"/>
            </a:br>
            <a:endParaRPr lang="en-US" sz="2000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3352800"/>
            <a:ext cx="9144000" cy="3352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pitchFamily="18" charset="0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pitchFamily="18" charset="0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pitchFamily="18" charset="0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r>
              <a:rPr lang="en-US" sz="6000" b="1" dirty="0" smtClean="0">
                <a:solidFill>
                  <a:srgbClr val="000090"/>
                </a:solidFill>
              </a:rPr>
              <a:t>(Questions?)</a:t>
            </a:r>
            <a:r>
              <a:rPr lang="en-US" sz="6600" b="1" dirty="0">
                <a:solidFill>
                  <a:srgbClr val="000090"/>
                </a:solidFill>
              </a:rPr>
              <a:t/>
            </a:r>
            <a:br>
              <a:rPr lang="en-US" sz="6600" b="1" dirty="0">
                <a:solidFill>
                  <a:srgbClr val="000090"/>
                </a:solidFill>
              </a:rPr>
            </a:br>
            <a:r>
              <a:rPr lang="en-US" sz="1800" b="1" dirty="0">
                <a:solidFill>
                  <a:srgbClr val="000000"/>
                </a:solidFill>
              </a:rPr>
              <a:t> </a:t>
            </a:r>
            <a:endParaRPr lang="en-US" sz="1800" b="1" dirty="0" smtClean="0">
              <a:solidFill>
                <a:srgbClr val="000000"/>
              </a:solidFill>
            </a:endParaRPr>
          </a:p>
          <a:p>
            <a:r>
              <a:rPr lang="en-US" sz="5400" b="1" dirty="0">
                <a:solidFill>
                  <a:srgbClr val="000000"/>
                </a:solidFill>
              </a:rPr>
              <a:t/>
            </a:r>
            <a:br>
              <a:rPr lang="en-US" sz="5400" b="1" dirty="0">
                <a:solidFill>
                  <a:srgbClr val="000000"/>
                </a:solidFill>
              </a:rPr>
            </a:b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084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Background: </a:t>
            </a:r>
            <a:r>
              <a:rPr lang="en-US" dirty="0" smtClean="0"/>
              <a:t>Tuple-independent PDBs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105400"/>
          </a:xfrm>
        </p:spPr>
        <p:txBody>
          <a:bodyPr/>
          <a:lstStyle/>
          <a:p>
            <a:r>
              <a:rPr lang="en-US" dirty="0" smtClean="0"/>
              <a:t>Each tuple (</a:t>
            </a:r>
            <a:r>
              <a:rPr lang="en-US" b="0" dirty="0" smtClean="0"/>
              <a:t>x</a:t>
            </a:r>
            <a:r>
              <a:rPr lang="en-US" dirty="0" smtClean="0"/>
              <a:t>) is annotated with a probability (</a:t>
            </a:r>
            <a:r>
              <a:rPr lang="en-US" b="0" dirty="0" err="1" smtClean="0"/>
              <a:t>θ</a:t>
            </a:r>
            <a:r>
              <a:rPr lang="en-US" dirty="0" smtClean="0"/>
              <a:t>) 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 possible world (</a:t>
            </a:r>
            <a:r>
              <a:rPr lang="en-US" b="0" dirty="0" smtClean="0"/>
              <a:t>W</a:t>
            </a:r>
            <a:r>
              <a:rPr lang="en-US" dirty="0" smtClean="0"/>
              <a:t>) consists of a subset of tuples: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4114800"/>
            <a:ext cx="5334000" cy="2590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1676400"/>
            <a:ext cx="2771775" cy="1143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800" y="2046514"/>
            <a:ext cx="304800" cy="391886"/>
          </a:xfrm>
          <a:prstGeom prst="rect">
            <a:avLst/>
          </a:prstGeom>
        </p:spPr>
      </p:pic>
      <p:sp>
        <p:nvSpPr>
          <p:cNvPr id="7" name="Slide Number Placeholder 2"/>
          <p:cNvSpPr txBox="1">
            <a:spLocks/>
          </p:cNvSpPr>
          <p:nvPr/>
        </p:nvSpPr>
        <p:spPr>
          <a:xfrm>
            <a:off x="5428" y="6492875"/>
            <a:ext cx="45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B9EA7B8-EFE1-4140-ADC1-18B4A3AD441F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392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Background: </a:t>
            </a:r>
            <a:r>
              <a:rPr lang="en-US" dirty="0" smtClean="0"/>
              <a:t>Tuple-independent PDBs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probability associated with Boolean query (q) is the probability of drawing a possible world where the query is satisfied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Does Ada have a </a:t>
            </a:r>
            <a:r>
              <a:rPr lang="en-US" dirty="0"/>
              <a:t>job?</a:t>
            </a:r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4120" y="1981200"/>
            <a:ext cx="3535680" cy="12053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4524103"/>
            <a:ext cx="4648200" cy="22576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3800" y="3276600"/>
            <a:ext cx="3810000" cy="1048624"/>
          </a:xfrm>
          <a:prstGeom prst="rect">
            <a:avLst/>
          </a:prstGeom>
        </p:spPr>
      </p:pic>
      <p:sp>
        <p:nvSpPr>
          <p:cNvPr id="7" name="Slide Number Placeholder 2"/>
          <p:cNvSpPr txBox="1">
            <a:spLocks/>
          </p:cNvSpPr>
          <p:nvPr/>
        </p:nvSpPr>
        <p:spPr>
          <a:xfrm>
            <a:off x="5428" y="6492875"/>
            <a:ext cx="45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B9EA7B8-EFE1-4140-ADC1-18B4A3AD441F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0" y="4799076"/>
            <a:ext cx="2590800" cy="137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270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Background: </a:t>
            </a:r>
            <a:r>
              <a:rPr lang="en-US" dirty="0" smtClean="0"/>
              <a:t>Tuple-independent PDBs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the lineage of a query q is read-once, then its marginal probability admits a polynomial </a:t>
            </a:r>
            <a:r>
              <a:rPr lang="en-US" dirty="0" smtClean="0"/>
              <a:t>factorization*</a:t>
            </a:r>
            <a:endParaRPr lang="en-US" dirty="0" smtClean="0"/>
          </a:p>
          <a:p>
            <a:pPr lvl="1"/>
            <a:r>
              <a:rPr lang="en-US" dirty="0"/>
              <a:t>negation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independent conjunction:</a:t>
            </a:r>
          </a:p>
          <a:p>
            <a:pPr lvl="1"/>
            <a:r>
              <a:rPr lang="en-US" dirty="0" smtClean="0"/>
              <a:t>independent disjunction: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Does Ada have a </a:t>
            </a:r>
            <a:r>
              <a:rPr lang="en-US" dirty="0"/>
              <a:t>job?</a:t>
            </a:r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3200400"/>
            <a:ext cx="5181600" cy="7657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265676"/>
            <a:ext cx="2590800" cy="13731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400" y="4367349"/>
            <a:ext cx="4343399" cy="21096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1260" y="2209800"/>
            <a:ext cx="2820647" cy="4230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0083" y="1828800"/>
            <a:ext cx="2002661" cy="3948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88319" y="2514600"/>
            <a:ext cx="3200399" cy="457200"/>
          </a:xfrm>
          <a:prstGeom prst="rect">
            <a:avLst/>
          </a:prstGeom>
        </p:spPr>
      </p:pic>
      <p:sp>
        <p:nvSpPr>
          <p:cNvPr id="11" name="Slide Number Placeholder 2"/>
          <p:cNvSpPr txBox="1">
            <a:spLocks/>
          </p:cNvSpPr>
          <p:nvPr/>
        </p:nvSpPr>
        <p:spPr>
          <a:xfrm>
            <a:off x="5428" y="6492875"/>
            <a:ext cx="45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B9EA7B8-EFE1-4140-ADC1-18B4A3AD441F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5890736"/>
            <a:ext cx="4038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*Dan </a:t>
            </a:r>
            <a:r>
              <a:rPr lang="en-US" sz="1400" dirty="0" err="1"/>
              <a:t>Olteanu</a:t>
            </a:r>
            <a:r>
              <a:rPr lang="en-US" sz="1400" dirty="0"/>
              <a:t> and </a:t>
            </a:r>
            <a:r>
              <a:rPr lang="en-US" sz="1400" dirty="0" err="1"/>
              <a:t>Jiewen</a:t>
            </a:r>
            <a:r>
              <a:rPr lang="en-US" sz="1400" dirty="0"/>
              <a:t> Huang. 2008. Using OBDDs for Efficient Query Evaluation on Probabilistic Databases. </a:t>
            </a:r>
            <a:r>
              <a:rPr lang="en-US" sz="1400" dirty="0" smtClean="0"/>
              <a:t>SUM </a:t>
            </a:r>
            <a:r>
              <a:rPr lang="en-US" sz="1400" dirty="0"/>
              <a:t>'</a:t>
            </a:r>
            <a:r>
              <a:rPr lang="en-US" sz="1400" dirty="0" smtClean="0"/>
              <a:t>08.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62797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C00000"/>
          </a:solidFill>
        </p:spPr>
        <p:txBody>
          <a:bodyPr/>
          <a:lstStyle/>
          <a:p>
            <a:r>
              <a:rPr lang="en-US" dirty="0" smtClean="0"/>
              <a:t>The big picture: Training from sampled query-answers</a:t>
            </a: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3810000" y="1371600"/>
            <a:ext cx="5181600" cy="2209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Font typeface="Wingdings" pitchFamily="2" charset="2"/>
              <a:buNone/>
              <a:defRPr sz="1600" b="0">
                <a:solidFill>
                  <a:srgbClr val="000066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Font typeface="Wingdings" pitchFamily="2" charset="2"/>
              <a:buNone/>
              <a:defRPr sz="2000" b="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Font typeface="Wingdings" pitchFamily="2" charset="2"/>
              <a:buNone/>
              <a:defRPr sz="1800" b="0">
                <a:solidFill>
                  <a:schemeClr val="accent2"/>
                </a:solidFill>
                <a:latin typeface="Georgia" panose="02040502050405020303" pitchFamily="18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 2" pitchFamily="18" charset="2"/>
              <a:buNone/>
              <a:defRPr sz="2000">
                <a:solidFill>
                  <a:schemeClr val="accent2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 2" pitchFamily="18" charset="2"/>
              <a:buNone/>
              <a:defRPr sz="2000">
                <a:solidFill>
                  <a:schemeClr val="accent2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 2" pitchFamily="18" charset="2"/>
              <a:buNone/>
              <a:defRPr sz="2000">
                <a:solidFill>
                  <a:schemeClr val="accent2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 2" pitchFamily="18" charset="2"/>
              <a:buNone/>
              <a:defRPr sz="2000">
                <a:solidFill>
                  <a:schemeClr val="accent2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 2" pitchFamily="18" charset="2"/>
              <a:buNone/>
              <a:defRPr sz="2000">
                <a:solidFill>
                  <a:schemeClr val="accent2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 2" pitchFamily="18" charset="2"/>
              <a:buNone/>
              <a:defRPr sz="2000">
                <a:solidFill>
                  <a:schemeClr val="accent2"/>
                </a:solidFill>
                <a:latin typeface="+mn-lt"/>
              </a:defRPr>
            </a:lvl9pPr>
          </a:lstStyle>
          <a:p>
            <a:pPr algn="l"/>
            <a:r>
              <a:rPr lang="en-US" b="1" i="1" dirty="0" smtClean="0">
                <a:latin typeface="Andale Mono"/>
                <a:cs typeface="Andale Mono"/>
              </a:rPr>
              <a:t>Do </a:t>
            </a:r>
            <a:r>
              <a:rPr lang="en-US" b="1" i="1" dirty="0" smtClean="0">
                <a:latin typeface="Andale Mono"/>
                <a:cs typeface="Andale Mono"/>
              </a:rPr>
              <a:t>Ada and Bob work for the same company?</a:t>
            </a:r>
          </a:p>
          <a:p>
            <a:pPr algn="l"/>
            <a:r>
              <a:rPr lang="en-US" b="1" dirty="0" smtClean="0">
                <a:latin typeface="Andale Mono"/>
                <a:cs typeface="Andale Mono"/>
              </a:rPr>
              <a:t>   </a:t>
            </a:r>
            <a:r>
              <a:rPr lang="en-US" dirty="0" smtClean="0">
                <a:solidFill>
                  <a:srgbClr val="008000"/>
                </a:solidFill>
                <a:latin typeface="Andale Mono"/>
                <a:cs typeface="Andale Mono"/>
              </a:rPr>
              <a:t>yes yes yes </a:t>
            </a:r>
            <a:r>
              <a:rPr lang="en-US" dirty="0" smtClean="0">
                <a:solidFill>
                  <a:srgbClr val="FF0000"/>
                </a:solidFill>
                <a:latin typeface="Andale Mono"/>
                <a:cs typeface="Andale Mono"/>
              </a:rPr>
              <a:t>no</a:t>
            </a:r>
            <a:r>
              <a:rPr lang="en-US" dirty="0" smtClean="0">
                <a:latin typeface="Andale Mono"/>
                <a:cs typeface="Andale Mono"/>
              </a:rPr>
              <a:t> </a:t>
            </a:r>
            <a:r>
              <a:rPr lang="en-US" dirty="0" smtClean="0">
                <a:solidFill>
                  <a:srgbClr val="008000"/>
                </a:solidFill>
                <a:latin typeface="Andale Mono"/>
                <a:cs typeface="Andale Mono"/>
              </a:rPr>
              <a:t>yes</a:t>
            </a:r>
            <a:r>
              <a:rPr lang="en-US" dirty="0" smtClean="0">
                <a:latin typeface="Andale Mono"/>
                <a:cs typeface="Andale Mono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Andale Mono"/>
                <a:cs typeface="Andale Mono"/>
              </a:rPr>
              <a:t>no no </a:t>
            </a:r>
            <a:r>
              <a:rPr lang="is-IS" dirty="0" smtClean="0">
                <a:latin typeface="Andale Mono"/>
                <a:cs typeface="Andale Mono"/>
              </a:rPr>
              <a:t>…</a:t>
            </a:r>
            <a:endParaRPr lang="en-US" dirty="0">
              <a:latin typeface="Andale Mono"/>
              <a:cs typeface="Andale Mono"/>
            </a:endParaRPr>
          </a:p>
          <a:p>
            <a:pPr algn="l"/>
            <a:r>
              <a:rPr lang="en-US" b="1" i="1" dirty="0" smtClean="0">
                <a:latin typeface="Andale Mono"/>
                <a:cs typeface="Andale Mono"/>
              </a:rPr>
              <a:t>Does Ada have a job?</a:t>
            </a:r>
          </a:p>
          <a:p>
            <a:pPr algn="l"/>
            <a:r>
              <a:rPr lang="en-US" b="1" dirty="0">
                <a:latin typeface="Andale Mono"/>
                <a:cs typeface="Andale Mono"/>
              </a:rPr>
              <a:t> </a:t>
            </a:r>
            <a:r>
              <a:rPr lang="en-US" b="1" dirty="0" smtClean="0">
                <a:latin typeface="Andale Mono"/>
                <a:cs typeface="Andale Mono"/>
              </a:rPr>
              <a:t>  </a:t>
            </a:r>
            <a:r>
              <a:rPr lang="en-US" dirty="0" smtClean="0">
                <a:solidFill>
                  <a:srgbClr val="FF0000"/>
                </a:solidFill>
                <a:latin typeface="Andale Mono"/>
                <a:cs typeface="Andale Mono"/>
              </a:rPr>
              <a:t>no</a:t>
            </a:r>
            <a:r>
              <a:rPr lang="en-US" dirty="0" smtClean="0">
                <a:latin typeface="Andale Mono"/>
                <a:cs typeface="Andale Mono"/>
              </a:rPr>
              <a:t> </a:t>
            </a:r>
            <a:r>
              <a:rPr lang="en-US" dirty="0" smtClean="0">
                <a:solidFill>
                  <a:srgbClr val="008000"/>
                </a:solidFill>
                <a:latin typeface="Andale Mono"/>
                <a:cs typeface="Andale Mono"/>
              </a:rPr>
              <a:t>yes yes</a:t>
            </a:r>
            <a:r>
              <a:rPr lang="en-US" dirty="0" smtClean="0">
                <a:latin typeface="Andale Mono"/>
                <a:cs typeface="Andale Mono"/>
              </a:rPr>
              <a:t> </a:t>
            </a:r>
            <a:r>
              <a:rPr lang="en-US" dirty="0">
                <a:solidFill>
                  <a:srgbClr val="FF0000"/>
                </a:solidFill>
                <a:latin typeface="Andale Mono"/>
                <a:cs typeface="Andale Mono"/>
              </a:rPr>
              <a:t>no no </a:t>
            </a:r>
            <a:r>
              <a:rPr lang="en-US" dirty="0">
                <a:solidFill>
                  <a:srgbClr val="008000"/>
                </a:solidFill>
                <a:latin typeface="Andale Mono"/>
                <a:cs typeface="Andale Mono"/>
              </a:rPr>
              <a:t>yes</a:t>
            </a:r>
            <a:r>
              <a:rPr lang="en-US" dirty="0">
                <a:latin typeface="Andale Mono"/>
                <a:cs typeface="Andale Mono"/>
              </a:rPr>
              <a:t> </a:t>
            </a:r>
            <a:r>
              <a:rPr lang="is-IS" dirty="0" smtClean="0">
                <a:latin typeface="Andale Mono"/>
                <a:cs typeface="Andale Mono"/>
              </a:rPr>
              <a:t>…</a:t>
            </a:r>
            <a:endParaRPr lang="en-US" b="1" dirty="0">
              <a:latin typeface="Andale Mono"/>
              <a:cs typeface="Andale Mono"/>
            </a:endParaRPr>
          </a:p>
          <a:p>
            <a:pPr algn="l"/>
            <a:r>
              <a:rPr lang="en-US" b="1" i="1" dirty="0" smtClean="0">
                <a:latin typeface="Andale Mono"/>
                <a:cs typeface="Andale Mono"/>
              </a:rPr>
              <a:t>Does Bob work for HP?</a:t>
            </a:r>
          </a:p>
          <a:p>
            <a:pPr algn="l"/>
            <a:r>
              <a:rPr lang="en-US" dirty="0" smtClean="0">
                <a:solidFill>
                  <a:srgbClr val="FF0000"/>
                </a:solidFill>
                <a:latin typeface="Andale Mono"/>
                <a:cs typeface="Andale Mono"/>
              </a:rPr>
              <a:t>   no no no no</a:t>
            </a:r>
            <a:r>
              <a:rPr lang="en-US" dirty="0" smtClean="0">
                <a:latin typeface="Andale Mono"/>
                <a:cs typeface="Andale Mono"/>
              </a:rPr>
              <a:t> </a:t>
            </a:r>
            <a:r>
              <a:rPr lang="en-US" dirty="0">
                <a:solidFill>
                  <a:srgbClr val="008000"/>
                </a:solidFill>
                <a:latin typeface="Andale Mono"/>
                <a:cs typeface="Andale Mono"/>
              </a:rPr>
              <a:t>yes</a:t>
            </a:r>
            <a:r>
              <a:rPr lang="en-US" dirty="0">
                <a:latin typeface="Andale Mono"/>
                <a:cs typeface="Andale Mono"/>
              </a:rPr>
              <a:t> </a:t>
            </a:r>
            <a:r>
              <a:rPr lang="en-US" dirty="0">
                <a:solidFill>
                  <a:srgbClr val="FF0000"/>
                </a:solidFill>
                <a:latin typeface="Andale Mono"/>
                <a:cs typeface="Andale Mono"/>
              </a:rPr>
              <a:t>no no </a:t>
            </a:r>
            <a:r>
              <a:rPr lang="is-IS" dirty="0" smtClean="0">
                <a:latin typeface="Andale Mono"/>
                <a:cs typeface="Andale Mono"/>
              </a:rPr>
              <a:t>…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835219" y="990600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evidence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3835219" y="4202668"/>
            <a:ext cx="4876800" cy="2350532"/>
            <a:chOff x="3835219" y="3821668"/>
            <a:chExt cx="4876800" cy="2350532"/>
          </a:xfrm>
        </p:grpSpPr>
        <p:sp>
          <p:nvSpPr>
            <p:cNvPr id="7" name="Snip Single Corner Rectangle 6"/>
            <p:cNvSpPr/>
            <p:nvPr/>
          </p:nvSpPr>
          <p:spPr>
            <a:xfrm>
              <a:off x="4140019" y="4191000"/>
              <a:ext cx="4572000" cy="1981200"/>
            </a:xfrm>
            <a:prstGeom prst="snip1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97219" y="4343400"/>
              <a:ext cx="3544570" cy="99847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16219" y="5410200"/>
              <a:ext cx="1440636" cy="7112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64019" y="5486399"/>
              <a:ext cx="1447800" cy="64346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88019" y="5486400"/>
              <a:ext cx="1295400" cy="591726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3835219" y="3821668"/>
              <a:ext cx="19732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probabilistic model</a:t>
              </a:r>
              <a:endParaRPr lang="en-US" dirty="0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04800" y="1371600"/>
            <a:ext cx="1921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relational structure</a:t>
            </a:r>
            <a:endParaRPr lang="en-US" dirty="0"/>
          </a:p>
        </p:txBody>
      </p:sp>
      <p:sp>
        <p:nvSpPr>
          <p:cNvPr id="20" name="Right Arrow 19"/>
          <p:cNvSpPr/>
          <p:nvPr/>
        </p:nvSpPr>
        <p:spPr>
          <a:xfrm>
            <a:off x="2819400" y="2209800"/>
            <a:ext cx="838200" cy="1524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 rot="5400000">
            <a:off x="6172201" y="3962399"/>
            <a:ext cx="457200" cy="15240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1131856" y="4343400"/>
            <a:ext cx="1154144" cy="1600200"/>
            <a:chOff x="381000" y="4191000"/>
            <a:chExt cx="1154144" cy="1600200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1000" y="4191000"/>
              <a:ext cx="1154144" cy="1600200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381000" y="4268450"/>
              <a:ext cx="1143000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l-GR" sz="8800" dirty="0">
                  <a:solidFill>
                    <a:schemeClr val="bg2">
                      <a:lumMod val="20000"/>
                      <a:lumOff val="80000"/>
                    </a:schemeClr>
                  </a:solidFill>
                </a:rPr>
                <a:t>β</a:t>
              </a:r>
              <a:endParaRPr lang="en-US" sz="8800" dirty="0"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</p:txBody>
        </p:sp>
      </p:grpSp>
      <p:sp>
        <p:nvSpPr>
          <p:cNvPr id="23" name="Slide Number Placeholder 2"/>
          <p:cNvSpPr txBox="1">
            <a:spLocks/>
          </p:cNvSpPr>
          <p:nvPr/>
        </p:nvSpPr>
        <p:spPr>
          <a:xfrm>
            <a:off x="5428" y="6492875"/>
            <a:ext cx="45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B9EA7B8-EFE1-4140-ADC1-18B4A3AD441F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1676400"/>
            <a:ext cx="2590800" cy="137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044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C00000"/>
          </a:solidFill>
        </p:spPr>
        <p:txBody>
          <a:bodyPr/>
          <a:lstStyle/>
          <a:p>
            <a:r>
              <a:rPr lang="en-US" dirty="0" smtClean="0"/>
              <a:t>The big picture: Training from sampled query-answers</a:t>
            </a: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3886200" y="1371600"/>
            <a:ext cx="5029200" cy="2286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Font typeface="Wingdings" pitchFamily="2" charset="2"/>
              <a:buNone/>
              <a:defRPr sz="1600" b="0">
                <a:solidFill>
                  <a:srgbClr val="000066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Font typeface="Wingdings" pitchFamily="2" charset="2"/>
              <a:buNone/>
              <a:defRPr sz="2000" b="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Font typeface="Wingdings" pitchFamily="2" charset="2"/>
              <a:buNone/>
              <a:defRPr sz="1800" b="0">
                <a:solidFill>
                  <a:schemeClr val="accent2"/>
                </a:solidFill>
                <a:latin typeface="Georgia" panose="02040502050405020303" pitchFamily="18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 2" pitchFamily="18" charset="2"/>
              <a:buNone/>
              <a:defRPr sz="2000">
                <a:solidFill>
                  <a:schemeClr val="accent2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 2" pitchFamily="18" charset="2"/>
              <a:buNone/>
              <a:defRPr sz="2000">
                <a:solidFill>
                  <a:schemeClr val="accent2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 2" pitchFamily="18" charset="2"/>
              <a:buNone/>
              <a:defRPr sz="2000">
                <a:solidFill>
                  <a:schemeClr val="accent2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 2" pitchFamily="18" charset="2"/>
              <a:buNone/>
              <a:defRPr sz="2000">
                <a:solidFill>
                  <a:schemeClr val="accent2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 2" pitchFamily="18" charset="2"/>
              <a:buNone/>
              <a:defRPr sz="2000">
                <a:solidFill>
                  <a:schemeClr val="accent2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 2" pitchFamily="18" charset="2"/>
              <a:buNone/>
              <a:defRPr sz="2000">
                <a:solidFill>
                  <a:schemeClr val="accent2"/>
                </a:solidFill>
                <a:latin typeface="+mn-lt"/>
              </a:defRPr>
            </a:lvl9pPr>
          </a:lstStyle>
          <a:p>
            <a:pPr algn="l"/>
            <a:r>
              <a:rPr lang="en-US" b="1" i="1" dirty="0" smtClean="0">
                <a:latin typeface="Andale Mono"/>
                <a:cs typeface="Andale Mono"/>
              </a:rPr>
              <a:t>x</a:t>
            </a:r>
            <a:r>
              <a:rPr lang="en-US" b="1" i="1" baseline="-25000" dirty="0" smtClean="0">
                <a:latin typeface="Andale Mono"/>
                <a:cs typeface="Andale Mono"/>
              </a:rPr>
              <a:t>1</a:t>
            </a:r>
            <a:r>
              <a:rPr lang="en-US" b="1" i="1" dirty="0" smtClean="0">
                <a:latin typeface="Andale Mono"/>
                <a:cs typeface="Andale Mono"/>
              </a:rPr>
              <a:t>x</a:t>
            </a:r>
            <a:r>
              <a:rPr lang="en-US" b="1" i="1" baseline="-25000" dirty="0" smtClean="0">
                <a:latin typeface="Andale Mono"/>
                <a:cs typeface="Andale Mono"/>
              </a:rPr>
              <a:t>3</a:t>
            </a:r>
            <a:r>
              <a:rPr lang="en-US" b="1" i="1" dirty="0" smtClean="0">
                <a:latin typeface="Andale Mono"/>
                <a:cs typeface="Andale Mono"/>
              </a:rPr>
              <a:t>?</a:t>
            </a:r>
          </a:p>
          <a:p>
            <a:pPr algn="l"/>
            <a:r>
              <a:rPr lang="en-US" b="1" dirty="0" smtClean="0">
                <a:latin typeface="Andale Mono"/>
                <a:cs typeface="Andale Mono"/>
              </a:rPr>
              <a:t>   </a:t>
            </a:r>
            <a:r>
              <a:rPr lang="en-US" dirty="0" smtClean="0">
                <a:solidFill>
                  <a:srgbClr val="008000"/>
                </a:solidFill>
                <a:latin typeface="Andale Mono"/>
                <a:cs typeface="Andale Mono"/>
              </a:rPr>
              <a:t>true true true </a:t>
            </a:r>
            <a:r>
              <a:rPr lang="en-US" dirty="0" smtClean="0">
                <a:solidFill>
                  <a:srgbClr val="FF0000"/>
                </a:solidFill>
                <a:latin typeface="Andale Mono"/>
                <a:cs typeface="Andale Mono"/>
              </a:rPr>
              <a:t>false </a:t>
            </a:r>
            <a:r>
              <a:rPr lang="en-US" dirty="0" smtClean="0">
                <a:solidFill>
                  <a:srgbClr val="008000"/>
                </a:solidFill>
                <a:latin typeface="Andale Mono"/>
                <a:cs typeface="Andale Mono"/>
              </a:rPr>
              <a:t>true </a:t>
            </a:r>
            <a:r>
              <a:rPr lang="en-US" dirty="0" smtClean="0">
                <a:solidFill>
                  <a:srgbClr val="FF0000"/>
                </a:solidFill>
                <a:latin typeface="Andale Mono"/>
                <a:cs typeface="Andale Mono"/>
              </a:rPr>
              <a:t>false </a:t>
            </a:r>
            <a:r>
              <a:rPr lang="is-IS" dirty="0" smtClean="0">
                <a:latin typeface="Andale Mono"/>
                <a:cs typeface="Andale Mono"/>
              </a:rPr>
              <a:t>…</a:t>
            </a:r>
            <a:endParaRPr lang="en-US" dirty="0">
              <a:latin typeface="Andale Mono"/>
              <a:cs typeface="Andale Mono"/>
            </a:endParaRPr>
          </a:p>
          <a:p>
            <a:pPr algn="l"/>
            <a:r>
              <a:rPr lang="en-US" b="1" i="1" dirty="0" smtClean="0">
                <a:latin typeface="Andale Mono"/>
                <a:cs typeface="Andale Mono"/>
              </a:rPr>
              <a:t>x</a:t>
            </a:r>
            <a:r>
              <a:rPr lang="en-US" b="1" i="1" baseline="-25000" dirty="0" smtClean="0">
                <a:latin typeface="Andale Mono"/>
                <a:cs typeface="Andale Mono"/>
              </a:rPr>
              <a:t>1 </a:t>
            </a:r>
            <a:r>
              <a:rPr lang="en-US" b="1" i="1" dirty="0" smtClean="0">
                <a:latin typeface="Andale Mono"/>
                <a:cs typeface="Andale Mono"/>
              </a:rPr>
              <a:t>v x</a:t>
            </a:r>
            <a:r>
              <a:rPr lang="en-US" b="1" i="1" baseline="-25000" dirty="0" smtClean="0">
                <a:latin typeface="Andale Mono"/>
                <a:cs typeface="Andale Mono"/>
              </a:rPr>
              <a:t>2</a:t>
            </a:r>
            <a:r>
              <a:rPr lang="en-US" b="1" i="1" dirty="0" smtClean="0">
                <a:latin typeface="Andale Mono"/>
                <a:cs typeface="Andale Mono"/>
              </a:rPr>
              <a:t> ?</a:t>
            </a:r>
          </a:p>
          <a:p>
            <a:pPr algn="l"/>
            <a:r>
              <a:rPr lang="en-US" b="1" dirty="0">
                <a:latin typeface="Andale Mono"/>
                <a:cs typeface="Andale Mono"/>
              </a:rPr>
              <a:t> </a:t>
            </a:r>
            <a:r>
              <a:rPr lang="en-US" b="1" dirty="0" smtClean="0">
                <a:latin typeface="Andale Mono"/>
                <a:cs typeface="Andale Mono"/>
              </a:rPr>
              <a:t>  </a:t>
            </a:r>
            <a:r>
              <a:rPr lang="en-US" dirty="0" smtClean="0">
                <a:solidFill>
                  <a:srgbClr val="FF0000"/>
                </a:solidFill>
                <a:latin typeface="Andale Mono"/>
                <a:cs typeface="Andale Mono"/>
              </a:rPr>
              <a:t>false </a:t>
            </a:r>
            <a:r>
              <a:rPr lang="en-US" dirty="0" smtClean="0">
                <a:solidFill>
                  <a:srgbClr val="008000"/>
                </a:solidFill>
                <a:latin typeface="Andale Mono"/>
                <a:cs typeface="Andale Mono"/>
              </a:rPr>
              <a:t>true true </a:t>
            </a:r>
            <a:r>
              <a:rPr lang="en-US" dirty="0" smtClean="0">
                <a:solidFill>
                  <a:srgbClr val="FF0000"/>
                </a:solidFill>
                <a:latin typeface="Andale Mono"/>
                <a:cs typeface="Andale Mono"/>
              </a:rPr>
              <a:t>false false </a:t>
            </a:r>
            <a:r>
              <a:rPr lang="en-US" dirty="0" smtClean="0">
                <a:solidFill>
                  <a:srgbClr val="008000"/>
                </a:solidFill>
                <a:latin typeface="Andale Mono"/>
                <a:cs typeface="Andale Mono"/>
              </a:rPr>
              <a:t>true </a:t>
            </a:r>
            <a:r>
              <a:rPr lang="is-IS" dirty="0" smtClean="0">
                <a:latin typeface="Andale Mono"/>
                <a:cs typeface="Andale Mono"/>
              </a:rPr>
              <a:t>…</a:t>
            </a:r>
            <a:endParaRPr lang="en-US" b="1" dirty="0">
              <a:latin typeface="Andale Mono"/>
              <a:cs typeface="Andale Mono"/>
            </a:endParaRPr>
          </a:p>
          <a:p>
            <a:pPr algn="l"/>
            <a:r>
              <a:rPr lang="en-US" b="1" i="1" dirty="0" smtClean="0">
                <a:latin typeface="Andale Mono"/>
                <a:cs typeface="Andale Mono"/>
              </a:rPr>
              <a:t>x</a:t>
            </a:r>
            <a:r>
              <a:rPr lang="en-US" b="1" i="1" baseline="-25000" dirty="0" smtClean="0">
                <a:latin typeface="Andale Mono"/>
                <a:cs typeface="Andale Mono"/>
              </a:rPr>
              <a:t>3 </a:t>
            </a:r>
            <a:r>
              <a:rPr lang="en-US" b="1" i="1" dirty="0" smtClean="0">
                <a:latin typeface="Andale Mono"/>
                <a:cs typeface="Andale Mono"/>
              </a:rPr>
              <a:t>?</a:t>
            </a:r>
            <a:endParaRPr lang="en-US" b="1" i="1" dirty="0" smtClean="0">
              <a:latin typeface="Andale Mono"/>
              <a:cs typeface="Andale Mono"/>
            </a:endParaRPr>
          </a:p>
          <a:p>
            <a:pPr algn="l"/>
            <a:r>
              <a:rPr lang="en-US" dirty="0" smtClean="0">
                <a:solidFill>
                  <a:srgbClr val="FF0000"/>
                </a:solidFill>
                <a:latin typeface="Andale Mono"/>
                <a:cs typeface="Andale Mono"/>
              </a:rPr>
              <a:t>   false false </a:t>
            </a:r>
            <a:r>
              <a:rPr lang="en-US" dirty="0" smtClean="0">
                <a:solidFill>
                  <a:srgbClr val="008000"/>
                </a:solidFill>
                <a:latin typeface="Andale Mono"/>
                <a:cs typeface="Andale Mono"/>
              </a:rPr>
              <a:t>true </a:t>
            </a:r>
            <a:r>
              <a:rPr lang="en-US" dirty="0" smtClean="0">
                <a:solidFill>
                  <a:srgbClr val="FF0000"/>
                </a:solidFill>
                <a:latin typeface="Andale Mono"/>
                <a:cs typeface="Andale Mono"/>
              </a:rPr>
              <a:t>false </a:t>
            </a:r>
            <a:r>
              <a:rPr lang="is-IS" dirty="0" smtClean="0">
                <a:latin typeface="Andale Mono"/>
                <a:cs typeface="Andale Mono"/>
              </a:rPr>
              <a:t>…</a:t>
            </a:r>
            <a:endParaRPr lang="en-US" sz="1800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835219" y="990600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evidence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3835219" y="4202668"/>
            <a:ext cx="4876800" cy="2350532"/>
            <a:chOff x="3835219" y="3821668"/>
            <a:chExt cx="4876800" cy="2350532"/>
          </a:xfrm>
        </p:grpSpPr>
        <p:sp>
          <p:nvSpPr>
            <p:cNvPr id="7" name="Snip Single Corner Rectangle 6"/>
            <p:cNvSpPr/>
            <p:nvPr/>
          </p:nvSpPr>
          <p:spPr>
            <a:xfrm>
              <a:off x="4140019" y="4191000"/>
              <a:ext cx="4572000" cy="1981200"/>
            </a:xfrm>
            <a:prstGeom prst="snip1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97219" y="4343400"/>
              <a:ext cx="3544570" cy="99847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16219" y="5410200"/>
              <a:ext cx="1440636" cy="7112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64019" y="5486399"/>
              <a:ext cx="1447800" cy="64346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88019" y="5486400"/>
              <a:ext cx="1295400" cy="591726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3835219" y="3821668"/>
              <a:ext cx="19732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probabilistic model</a:t>
              </a:r>
              <a:endParaRPr lang="en-US" dirty="0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04800" y="1371600"/>
            <a:ext cx="1921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relational structure</a:t>
            </a:r>
            <a:endParaRPr lang="en-US" dirty="0"/>
          </a:p>
        </p:txBody>
      </p:sp>
      <p:sp>
        <p:nvSpPr>
          <p:cNvPr id="20" name="Right Arrow 19"/>
          <p:cNvSpPr/>
          <p:nvPr/>
        </p:nvSpPr>
        <p:spPr>
          <a:xfrm>
            <a:off x="2819400" y="2209800"/>
            <a:ext cx="838200" cy="1524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 rot="5400000">
            <a:off x="6172201" y="3962399"/>
            <a:ext cx="457200" cy="15240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1131856" y="4343400"/>
            <a:ext cx="1154144" cy="1600200"/>
            <a:chOff x="381000" y="4191000"/>
            <a:chExt cx="1154144" cy="1600200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1000" y="4191000"/>
              <a:ext cx="1154144" cy="1600200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381000" y="4268450"/>
              <a:ext cx="1143000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l-GR" sz="8800" dirty="0">
                  <a:solidFill>
                    <a:schemeClr val="bg2">
                      <a:lumMod val="20000"/>
                      <a:lumOff val="80000"/>
                    </a:schemeClr>
                  </a:solidFill>
                </a:rPr>
                <a:t>β</a:t>
              </a:r>
              <a:endParaRPr lang="en-US" sz="8800" dirty="0"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</p:txBody>
        </p:sp>
      </p:grpSp>
      <p:sp>
        <p:nvSpPr>
          <p:cNvPr id="23" name="Slide Number Placeholder 2"/>
          <p:cNvSpPr txBox="1">
            <a:spLocks/>
          </p:cNvSpPr>
          <p:nvPr/>
        </p:nvSpPr>
        <p:spPr>
          <a:xfrm>
            <a:off x="5428" y="6492875"/>
            <a:ext cx="451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B9EA7B8-EFE1-4140-ADC1-18B4A3AD441F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1676400"/>
            <a:ext cx="2590800" cy="137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775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C00000"/>
          </a:solidFill>
        </p:spPr>
        <p:txBody>
          <a:bodyPr/>
          <a:lstStyle/>
          <a:p>
            <a:r>
              <a:rPr lang="en-US" dirty="0" smtClean="0"/>
              <a:t>Beta Probabilistic Databases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/>
              <a:t>Key idea: we impose a Beta prior on each tuple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2438400"/>
            <a:ext cx="2587171" cy="1086612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318580" y="4038600"/>
            <a:ext cx="5367700" cy="2667000"/>
            <a:chOff x="1103630" y="4114800"/>
            <a:chExt cx="5029200" cy="24384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56230" y="4723684"/>
              <a:ext cx="3276600" cy="92298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3630" y="4114800"/>
              <a:ext cx="1440636" cy="7112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03630" y="5029200"/>
              <a:ext cx="1447800" cy="64346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03630" y="5867400"/>
              <a:ext cx="1501346" cy="685800"/>
            </a:xfrm>
            <a:prstGeom prst="rect">
              <a:avLst/>
            </a:prstGeom>
          </p:spPr>
        </p:pic>
        <p:cxnSp>
          <p:nvCxnSpPr>
            <p:cNvPr id="14" name="Straight Arrow Connector 13"/>
            <p:cNvCxnSpPr>
              <a:endCxn id="9" idx="3"/>
            </p:cNvCxnSpPr>
            <p:nvPr/>
          </p:nvCxnSpPr>
          <p:spPr>
            <a:xfrm flipH="1" flipV="1">
              <a:off x="2544266" y="4470400"/>
              <a:ext cx="388164" cy="4826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endCxn id="10" idx="3"/>
            </p:cNvCxnSpPr>
            <p:nvPr/>
          </p:nvCxnSpPr>
          <p:spPr>
            <a:xfrm flipH="1">
              <a:off x="2551430" y="5257800"/>
              <a:ext cx="381000" cy="9313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endCxn id="11" idx="3"/>
            </p:cNvCxnSpPr>
            <p:nvPr/>
          </p:nvCxnSpPr>
          <p:spPr>
            <a:xfrm flipH="1">
              <a:off x="2604976" y="5562600"/>
              <a:ext cx="403654" cy="6477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228600" y="1752600"/>
            <a:ext cx="1354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Std</a:t>
            </a:r>
            <a:r>
              <a:rPr lang="en-US" dirty="0" smtClean="0"/>
              <a:t> TI-PDB: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28600" y="3745468"/>
            <a:ext cx="1178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Beta PDB: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81400" y="2057400"/>
            <a:ext cx="286456" cy="3683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88350" y="4289030"/>
            <a:ext cx="327378" cy="368300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5791200" y="4572000"/>
            <a:ext cx="2601616" cy="1219200"/>
            <a:chOff x="981750" y="1905000"/>
            <a:chExt cx="3361650" cy="1575376"/>
          </a:xfrm>
        </p:grpSpPr>
        <p:grpSp>
          <p:nvGrpSpPr>
            <p:cNvPr id="29" name="Group 28"/>
            <p:cNvGrpSpPr/>
            <p:nvPr/>
          </p:nvGrpSpPr>
          <p:grpSpPr>
            <a:xfrm>
              <a:off x="981750" y="1905000"/>
              <a:ext cx="1837650" cy="1575376"/>
              <a:chOff x="981750" y="1905000"/>
              <a:chExt cx="1837650" cy="1575376"/>
            </a:xfrm>
          </p:grpSpPr>
          <p:sp>
            <p:nvSpPr>
              <p:cNvPr id="32" name="Oval 31"/>
              <p:cNvSpPr/>
              <p:nvPr/>
            </p:nvSpPr>
            <p:spPr>
              <a:xfrm>
                <a:off x="2133600" y="2362200"/>
                <a:ext cx="685800" cy="685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 err="1" smtClean="0"/>
                  <a:t>θ</a:t>
                </a:r>
                <a:endParaRPr lang="en-US" sz="3200" dirty="0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990600" y="1905000"/>
                <a:ext cx="366807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a</a:t>
                </a:r>
                <a:endParaRPr lang="en-US" sz="3200" dirty="0"/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981750" y="2895600"/>
                <a:ext cx="389850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b</a:t>
                </a:r>
                <a:endParaRPr lang="en-US" sz="3200" dirty="0"/>
              </a:p>
            </p:txBody>
          </p:sp>
          <p:cxnSp>
            <p:nvCxnSpPr>
              <p:cNvPr id="35" name="Straight Arrow Connector 34"/>
              <p:cNvCxnSpPr/>
              <p:nvPr/>
            </p:nvCxnSpPr>
            <p:spPr>
              <a:xfrm>
                <a:off x="1447800" y="2286000"/>
                <a:ext cx="609600" cy="2286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/>
              <p:nvPr/>
            </p:nvCxnSpPr>
            <p:spPr>
              <a:xfrm flipV="1">
                <a:off x="1447800" y="2895600"/>
                <a:ext cx="609600" cy="2286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0" name="Oval 29"/>
            <p:cNvSpPr/>
            <p:nvPr/>
          </p:nvSpPr>
          <p:spPr>
            <a:xfrm>
              <a:off x="3657600" y="2362200"/>
              <a:ext cx="685800" cy="685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/>
                <a:t>x</a:t>
              </a:r>
              <a:endParaRPr lang="en-US" sz="3200" dirty="0"/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>
              <a:off x="2971800" y="2743200"/>
              <a:ext cx="5334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6712403" y="2487433"/>
            <a:ext cx="1710187" cy="530748"/>
            <a:chOff x="2133600" y="2362200"/>
            <a:chExt cx="2209800" cy="685800"/>
          </a:xfrm>
        </p:grpSpPr>
        <p:sp>
          <p:nvSpPr>
            <p:cNvPr id="47" name="Oval 46"/>
            <p:cNvSpPr/>
            <p:nvPr/>
          </p:nvSpPr>
          <p:spPr>
            <a:xfrm>
              <a:off x="2133600" y="2362200"/>
              <a:ext cx="685800" cy="6858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 smtClean="0"/>
                <a:t>θ</a:t>
              </a:r>
              <a:endParaRPr lang="en-US" sz="3200" dirty="0"/>
            </a:p>
          </p:txBody>
        </p:sp>
        <p:sp>
          <p:nvSpPr>
            <p:cNvPr id="45" name="Oval 44"/>
            <p:cNvSpPr/>
            <p:nvPr/>
          </p:nvSpPr>
          <p:spPr>
            <a:xfrm>
              <a:off x="3657600" y="2362200"/>
              <a:ext cx="685800" cy="685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/>
                <a:t>x</a:t>
              </a:r>
              <a:endParaRPr lang="en-US" sz="3200" dirty="0"/>
            </a:p>
          </p:txBody>
        </p:sp>
        <p:cxnSp>
          <p:nvCxnSpPr>
            <p:cNvPr id="46" name="Straight Arrow Connector 45"/>
            <p:cNvCxnSpPr/>
            <p:nvPr/>
          </p:nvCxnSpPr>
          <p:spPr>
            <a:xfrm>
              <a:off x="2971800" y="2743200"/>
              <a:ext cx="5334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6" name="Straight Connector 5"/>
          <p:cNvCxnSpPr/>
          <p:nvPr/>
        </p:nvCxnSpPr>
        <p:spPr>
          <a:xfrm>
            <a:off x="7010400" y="3200400"/>
            <a:ext cx="0" cy="1524000"/>
          </a:xfrm>
          <a:prstGeom prst="line">
            <a:avLst/>
          </a:prstGeom>
          <a:ln>
            <a:solidFill>
              <a:schemeClr val="bg2"/>
            </a:solidFill>
            <a:prstDash val="dash"/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8153400" y="3200400"/>
            <a:ext cx="0" cy="1524000"/>
          </a:xfrm>
          <a:prstGeom prst="line">
            <a:avLst/>
          </a:prstGeom>
          <a:ln>
            <a:solidFill>
              <a:schemeClr val="bg2"/>
            </a:solidFill>
            <a:prstDash val="dash"/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4468990" y="4636330"/>
            <a:ext cx="1219200" cy="167640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92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aidong2">
  <a:themeElements>
    <a:clrScheme name="aidong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idong2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idong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idong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idong2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idong2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idong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idong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idong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aidong2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2.xml><?xml version="1.0" encoding="utf-8"?>
<a:themeOverride xmlns:a="http://schemas.openxmlformats.org/drawingml/2006/main">
  <a:clrScheme name="aidong2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7714</TotalTime>
  <Words>1533</Words>
  <Application>Microsoft Macintosh PowerPoint</Application>
  <PresentationFormat>On-screen Show (4:3)</PresentationFormat>
  <Paragraphs>397</Paragraphs>
  <Slides>30</Slides>
  <Notes>30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aidong2</vt:lpstr>
      <vt:lpstr>PowerPoint Presentation</vt:lpstr>
      <vt:lpstr>The big picture: Training from sampled query-answers</vt:lpstr>
      <vt:lpstr>Background: Provenance / Lineage</vt:lpstr>
      <vt:lpstr>Background: Tuple-independent PDBs</vt:lpstr>
      <vt:lpstr>Background: Tuple-independent PDBs</vt:lpstr>
      <vt:lpstr>Background: Tuple-independent PDBs</vt:lpstr>
      <vt:lpstr>The big picture: Training from sampled query-answers</vt:lpstr>
      <vt:lpstr>The big picture: Training from sampled query-answers</vt:lpstr>
      <vt:lpstr>Beta Probabilistic Databases</vt:lpstr>
      <vt:lpstr>Background: The Beta Distribution</vt:lpstr>
      <vt:lpstr>Background: The Beta-Bernoulli Compound Distribution</vt:lpstr>
      <vt:lpstr>Example: Coin Tosses</vt:lpstr>
      <vt:lpstr>The big picture: Training from sampled query-answers</vt:lpstr>
      <vt:lpstr>B-PDBs: Incorporating a single additional observation</vt:lpstr>
      <vt:lpstr>B-PDBs: BU algorithm</vt:lpstr>
      <vt:lpstr>B-PDBs: Conditional and Posterior Probabilities</vt:lpstr>
      <vt:lpstr>B-PDBs: Marginal Posterior</vt:lpstr>
      <vt:lpstr>B-PDBs: Incorporating a single additional observation</vt:lpstr>
      <vt:lpstr>B-PDBs: Incorporating a single additional observation</vt:lpstr>
      <vt:lpstr>B-PDBs: Generalizing to multiple observations</vt:lpstr>
      <vt:lpstr>The big picture: Training from sampled query-answers</vt:lpstr>
      <vt:lpstr>The big picture: Training from sampled query-answers</vt:lpstr>
      <vt:lpstr>B-PDBs: Maximum Likelihood Estimation</vt:lpstr>
      <vt:lpstr>TI-PDBs: Complexity Results</vt:lpstr>
      <vt:lpstr>B-PDBs: Complexity of Belief Updates</vt:lpstr>
      <vt:lpstr>B-PDBs: Recap</vt:lpstr>
      <vt:lpstr>B-PDBs: Benchmarks</vt:lpstr>
      <vt:lpstr>B-PDBs: Benchmarks</vt:lpstr>
      <vt:lpstr>B-PDBs: Future work</vt:lpstr>
      <vt:lpstr>PowerPoint Presentation</vt:lpstr>
    </vt:vector>
  </TitlesOfParts>
  <Company>SUNY Campus Agreement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</dc:creator>
  <cp:lastModifiedBy>Niccolo Meneghetti</cp:lastModifiedBy>
  <cp:revision>222</cp:revision>
  <dcterms:created xsi:type="dcterms:W3CDTF">2015-05-13T21:16:30Z</dcterms:created>
  <dcterms:modified xsi:type="dcterms:W3CDTF">2017-05-17T15:34:34Z</dcterms:modified>
</cp:coreProperties>
</file>